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8318a5fd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8318a5f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8318a5fd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8318a5fd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8318a5fd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8318a5fd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8318a5fd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8318a5fd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8318a5f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8318a5f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8318a5fd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8318a5fd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Détermination de constantes d’équilibre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100" y="100"/>
            <a:ext cx="91440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Dilution d’Oswald</a:t>
            </a:r>
            <a:endParaRPr/>
          </a:p>
        </p:txBody>
      </p:sp>
      <p:sp>
        <p:nvSpPr>
          <p:cNvPr id="65" name="Google Shape;65;p15"/>
          <p:cNvSpPr/>
          <p:nvPr/>
        </p:nvSpPr>
        <p:spPr>
          <a:xfrm rot="10800000">
            <a:off x="6607153" y="1520150"/>
            <a:ext cx="1573200" cy="25401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/>
          <p:nvPr/>
        </p:nvSpPr>
        <p:spPr>
          <a:xfrm rot="10800000">
            <a:off x="6607153" y="2682950"/>
            <a:ext cx="1573200" cy="13773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FE2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5"/>
          <p:cNvCxnSpPr/>
          <p:nvPr/>
        </p:nvCxnSpPr>
        <p:spPr>
          <a:xfrm>
            <a:off x="6425288" y="1515820"/>
            <a:ext cx="1937100" cy="42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5"/>
          <p:cNvSpPr/>
          <p:nvPr/>
        </p:nvSpPr>
        <p:spPr>
          <a:xfrm>
            <a:off x="6752532" y="2312358"/>
            <a:ext cx="203400" cy="87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4520999" y="1025000"/>
            <a:ext cx="1662300" cy="6660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5"/>
          <p:cNvCxnSpPr>
            <a:stCxn id="69" idx="3"/>
            <a:endCxn id="68" idx="0"/>
          </p:cNvCxnSpPr>
          <p:nvPr/>
        </p:nvCxnSpPr>
        <p:spPr>
          <a:xfrm>
            <a:off x="6183299" y="1358000"/>
            <a:ext cx="670800" cy="954300"/>
          </a:xfrm>
          <a:prstGeom prst="bentConnector2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5"/>
          <p:cNvSpPr/>
          <p:nvPr/>
        </p:nvSpPr>
        <p:spPr>
          <a:xfrm>
            <a:off x="4704175" y="1184325"/>
            <a:ext cx="1388400" cy="347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Conductimètre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6752532" y="3093233"/>
            <a:ext cx="78600" cy="294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877236" y="3093233"/>
            <a:ext cx="78600" cy="294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2127447"/>
            <a:ext cx="6092576" cy="1474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100" y="100"/>
            <a:ext cx="9144000" cy="5143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Coefficient de partage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1017725"/>
            <a:ext cx="2693867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/>
          <p:nvPr/>
        </p:nvSpPr>
        <p:spPr>
          <a:xfrm>
            <a:off x="2935500" y="1800650"/>
            <a:ext cx="1495800" cy="2381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2905325" y="2029825"/>
            <a:ext cx="178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Phase organique</a:t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2905325" y="3477625"/>
            <a:ext cx="178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Phase aqueuse</a:t>
            </a:r>
            <a:endParaRPr/>
          </a:p>
        </p:txBody>
      </p:sp>
      <p:pic>
        <p:nvPicPr>
          <p:cNvPr descr="\text{C}_6\text{H}_{10}" id="89" name="Google Shape;89;p17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1150" y="1861875"/>
            <a:ext cx="782784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I}_2" id="90" name="Google Shape;90;p17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83713" y="3719026"/>
            <a:ext cx="244586" cy="4002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" id="91" name="Google Shape;91;p17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14950" y="3250750"/>
            <a:ext cx="582110" cy="4002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I}_2" id="92" name="Google Shape;92;p17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2313" y="2271226"/>
            <a:ext cx="244586" cy="4002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I}_{2(cyclohexane)} \rightleftharpoons  \text{I}_{2(eau)} " id="93" name="Google Shape;93;p17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53000" y="2791250"/>
            <a:ext cx="2894522" cy="4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/>
          <p:nvPr/>
        </p:nvSpPr>
        <p:spPr>
          <a:xfrm>
            <a:off x="4522450" y="1801000"/>
            <a:ext cx="244500" cy="942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4370050" y="3248800"/>
            <a:ext cx="244500" cy="942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Titrage du diiode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100" y="4487200"/>
            <a:ext cx="9144000" cy="656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I}_{2~\text{(aq)}} + 2~ \text{S}_2\text{O}_{3~\text{(aq)}}^{2-} \longrightarrow 2~\text{I}^-_{~\text{(aq)}} + \text{S}_4\text{O}_{6~\text{(aq)}}^{2-}" id="102" name="Google Shape;102;p18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312" y="1341100"/>
            <a:ext cx="4553082" cy="46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9175" y="802775"/>
            <a:ext cx="4339401" cy="34249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(\text{S}_2\text{O}_3^{2-}) = 2 n(\text{I}_2) ~~~ \Leftrightarrow ~~~ 2[\text{I}_2]_0V_0 = [\text{S}_2\text{O}_3^{2-}]V_{eq}" id="104" name="Google Shape;104;p18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1709" y="2481004"/>
            <a:ext cx="4477288" cy="3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/>
          <p:nvPr/>
        </p:nvSpPr>
        <p:spPr>
          <a:xfrm rot="10800000">
            <a:off x="880424" y="2923348"/>
            <a:ext cx="3933000" cy="15966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/>
          <p:nvPr/>
        </p:nvSpPr>
        <p:spPr>
          <a:xfrm rot="10800000">
            <a:off x="880423" y="3295948"/>
            <a:ext cx="3933000" cy="12240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E4F0F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1" name="Google Shape;111;p19"/>
          <p:cNvCxnSpPr/>
          <p:nvPr/>
        </p:nvCxnSpPr>
        <p:spPr>
          <a:xfrm>
            <a:off x="425609" y="2920418"/>
            <a:ext cx="4842900" cy="24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Constante de solubilité du chlorure d’argent</a:t>
            </a:r>
            <a:endParaRPr/>
          </a:p>
        </p:txBody>
      </p:sp>
      <p:grpSp>
        <p:nvGrpSpPr>
          <p:cNvPr id="113" name="Google Shape;113;p19"/>
          <p:cNvGrpSpPr/>
          <p:nvPr/>
        </p:nvGrpSpPr>
        <p:grpSpPr>
          <a:xfrm>
            <a:off x="3175302" y="2493072"/>
            <a:ext cx="1437327" cy="1887984"/>
            <a:chOff x="4761673" y="2446175"/>
            <a:chExt cx="1577400" cy="2071975"/>
          </a:xfrm>
        </p:grpSpPr>
        <p:sp>
          <p:nvSpPr>
            <p:cNvPr id="114" name="Google Shape;114;p19"/>
            <p:cNvSpPr/>
            <p:nvPr/>
          </p:nvSpPr>
          <p:spPr>
            <a:xfrm rot="10800000">
              <a:off x="4909840" y="2449650"/>
              <a:ext cx="1281000" cy="20685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FFFFF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9"/>
            <p:cNvSpPr/>
            <p:nvPr/>
          </p:nvSpPr>
          <p:spPr>
            <a:xfrm rot="10800000">
              <a:off x="4909840" y="3396450"/>
              <a:ext cx="1281000" cy="11217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9FC5E8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6" name="Google Shape;116;p19"/>
            <p:cNvCxnSpPr/>
            <p:nvPr/>
          </p:nvCxnSpPr>
          <p:spPr>
            <a:xfrm>
              <a:off x="4761673" y="2446175"/>
              <a:ext cx="1577400" cy="33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7" name="Google Shape;117;p19"/>
          <p:cNvGrpSpPr/>
          <p:nvPr/>
        </p:nvGrpSpPr>
        <p:grpSpPr>
          <a:xfrm>
            <a:off x="1161735" y="2493072"/>
            <a:ext cx="1437327" cy="1887984"/>
            <a:chOff x="2170873" y="2446175"/>
            <a:chExt cx="1577400" cy="2071975"/>
          </a:xfrm>
        </p:grpSpPr>
        <p:sp>
          <p:nvSpPr>
            <p:cNvPr id="118" name="Google Shape;118;p19"/>
            <p:cNvSpPr/>
            <p:nvPr/>
          </p:nvSpPr>
          <p:spPr>
            <a:xfrm rot="10800000">
              <a:off x="2319040" y="2449650"/>
              <a:ext cx="1281000" cy="20685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FFFFF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9"/>
            <p:cNvSpPr/>
            <p:nvPr/>
          </p:nvSpPr>
          <p:spPr>
            <a:xfrm rot="10800000">
              <a:off x="2319040" y="3396450"/>
              <a:ext cx="1281000" cy="11217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9FC5E8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0" name="Google Shape;120;p19"/>
            <p:cNvCxnSpPr/>
            <p:nvPr/>
          </p:nvCxnSpPr>
          <p:spPr>
            <a:xfrm>
              <a:off x="2170873" y="2446175"/>
              <a:ext cx="1577400" cy="33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1" name="Google Shape;121;p19"/>
          <p:cNvSpPr/>
          <p:nvPr/>
        </p:nvSpPr>
        <p:spPr>
          <a:xfrm>
            <a:off x="2252587" y="2311960"/>
            <a:ext cx="1312315" cy="1498537"/>
          </a:xfrm>
          <a:custGeom>
            <a:rect b="b" l="l" r="r" t="t"/>
            <a:pathLst>
              <a:path extrusionOk="0" h="65783" w="65542">
                <a:moveTo>
                  <a:pt x="218" y="65783"/>
                </a:moveTo>
                <a:cubicBezTo>
                  <a:pt x="1236" y="56015"/>
                  <a:pt x="-3343" y="16942"/>
                  <a:pt x="6323" y="7174"/>
                </a:cubicBezTo>
                <a:cubicBezTo>
                  <a:pt x="15989" y="-2594"/>
                  <a:pt x="48346" y="-2187"/>
                  <a:pt x="58216" y="7174"/>
                </a:cubicBezTo>
                <a:cubicBezTo>
                  <a:pt x="68086" y="16535"/>
                  <a:pt x="64321" y="53980"/>
                  <a:pt x="65542" y="63341"/>
                </a:cubicBezTo>
              </a:path>
            </a:pathLst>
          </a:custGeom>
          <a:noFill/>
          <a:ln cap="flat" cmpd="sng" w="76200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Google Shape;122;p19"/>
          <p:cNvSpPr/>
          <p:nvPr/>
        </p:nvSpPr>
        <p:spPr>
          <a:xfrm>
            <a:off x="1539125" y="1866677"/>
            <a:ext cx="97200" cy="1888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4108178" y="1866677"/>
            <a:ext cx="97200" cy="1888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4" name="Google Shape;124;p19"/>
          <p:cNvCxnSpPr>
            <a:stCxn id="122" idx="0"/>
            <a:endCxn id="123" idx="0"/>
          </p:cNvCxnSpPr>
          <p:nvPr/>
        </p:nvCxnSpPr>
        <p:spPr>
          <a:xfrm flipH="1" rot="-5400000">
            <a:off x="2872025" y="582377"/>
            <a:ext cx="600" cy="2569200"/>
          </a:xfrm>
          <a:prstGeom prst="bentConnector3">
            <a:avLst>
              <a:gd fmla="val -54008333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19"/>
          <p:cNvSpPr/>
          <p:nvPr/>
        </p:nvSpPr>
        <p:spPr>
          <a:xfrm>
            <a:off x="2568081" y="1251750"/>
            <a:ext cx="607200" cy="6072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mV</a:t>
            </a:r>
            <a:endParaRPr/>
          </a:p>
        </p:txBody>
      </p:sp>
      <p:sp>
        <p:nvSpPr>
          <p:cNvPr id="126" name="Google Shape;126;p19"/>
          <p:cNvSpPr/>
          <p:nvPr/>
        </p:nvSpPr>
        <p:spPr>
          <a:xfrm>
            <a:off x="1650383" y="4213919"/>
            <a:ext cx="417000" cy="97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3663965" y="4213919"/>
            <a:ext cx="417000" cy="97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1770298" y="4088333"/>
            <a:ext cx="192900" cy="74100"/>
          </a:xfrm>
          <a:prstGeom prst="arc">
            <a:avLst>
              <a:gd fmla="val 20546373" name="adj1"/>
              <a:gd fmla="val 16740708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triangl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9"/>
          <p:cNvSpPr/>
          <p:nvPr/>
        </p:nvSpPr>
        <p:spPr>
          <a:xfrm>
            <a:off x="3783880" y="4088333"/>
            <a:ext cx="192900" cy="74100"/>
          </a:xfrm>
          <a:prstGeom prst="arc">
            <a:avLst>
              <a:gd fmla="val 20546373" name="adj1"/>
              <a:gd fmla="val 16740708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triangl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Ag}" id="130" name="Google Shape;130;p19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2151" y="1830018"/>
            <a:ext cx="310516" cy="3345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Ag}" id="131" name="Google Shape;131;p19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1953" y="1830018"/>
            <a:ext cx="310516" cy="3345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AgNO}_3" id="132" name="Google Shape;132;p19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8914" y="3473501"/>
            <a:ext cx="607136" cy="2671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AgNO}_3" id="133" name="Google Shape;133;p19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675" y="3542935"/>
            <a:ext cx="607136" cy="26711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/>
          <p:nvPr/>
        </p:nvSpPr>
        <p:spPr>
          <a:xfrm>
            <a:off x="4205495" y="4030790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/>
          <p:nvPr/>
        </p:nvSpPr>
        <p:spPr>
          <a:xfrm>
            <a:off x="4066627" y="3961356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9"/>
          <p:cNvSpPr/>
          <p:nvPr/>
        </p:nvSpPr>
        <p:spPr>
          <a:xfrm>
            <a:off x="4205495" y="3961356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/>
          <p:nvPr/>
        </p:nvSpPr>
        <p:spPr>
          <a:xfrm>
            <a:off x="4136061" y="4169658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3372289" y="4100224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3441722" y="4100224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/>
          <p:nvPr/>
        </p:nvSpPr>
        <p:spPr>
          <a:xfrm>
            <a:off x="3441722" y="3961356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3372289" y="4169658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3511156" y="4169658"/>
            <a:ext cx="192900" cy="1893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KCl}" id="143" name="Google Shape;143;p19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9328" y="3774577"/>
            <a:ext cx="310518" cy="2452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AgCl}" id="144" name="Google Shape;144;p19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60274" y="4242577"/>
            <a:ext cx="486948" cy="295823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 txBox="1"/>
          <p:nvPr/>
        </p:nvSpPr>
        <p:spPr>
          <a:xfrm>
            <a:off x="2470833" y="1960918"/>
            <a:ext cx="97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Pont salin</a:t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5016012" y="3476823"/>
            <a:ext cx="97200" cy="6072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7" name="Google Shape;147;p19"/>
          <p:cNvCxnSpPr>
            <a:stCxn id="146" idx="1"/>
          </p:cNvCxnSpPr>
          <p:nvPr/>
        </p:nvCxnSpPr>
        <p:spPr>
          <a:xfrm rot="10800000">
            <a:off x="4363512" y="3780423"/>
            <a:ext cx="65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19"/>
          <p:cNvCxnSpPr>
            <a:endCxn id="134" idx="2"/>
          </p:cNvCxnSpPr>
          <p:nvPr/>
        </p:nvCxnSpPr>
        <p:spPr>
          <a:xfrm rot="10800000">
            <a:off x="4352065" y="4174625"/>
            <a:ext cx="717000" cy="21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Google Shape;149;p19"/>
          <p:cNvCxnSpPr/>
          <p:nvPr/>
        </p:nvCxnSpPr>
        <p:spPr>
          <a:xfrm>
            <a:off x="799135" y="3678381"/>
            <a:ext cx="59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50" name="Google Shape;150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24475" y="1263851"/>
            <a:ext cx="3933001" cy="735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9"/>
          <p:cNvSpPr/>
          <p:nvPr/>
        </p:nvSpPr>
        <p:spPr>
          <a:xfrm>
            <a:off x="1256500" y="4594050"/>
            <a:ext cx="3281400" cy="29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   Agitateur chauffant</a:t>
            </a:r>
            <a:endParaRPr/>
          </a:p>
        </p:txBody>
      </p:sp>
      <p:pic>
        <p:nvPicPr>
          <p:cNvPr descr="[\text{Ag}^+]_1 = 10^{-2}~\text{mol/L}" id="152" name="Google Shape;152;p19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06850" y="2164600"/>
            <a:ext cx="2425448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[\text{Cl}^-]_2 = 10^{-2}~\text{mol/L}" id="153" name="Google Shape;153;p19" title="MathEquation,#0000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25675" y="2730550"/>
            <a:ext cx="2425450" cy="412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