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d8318a5fd2_0_1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d8318a5fd2_0_1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d8318a5fd2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d8318a5fd2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5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d8318a5fd2_0_4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d8318a5fd2_0_4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gd8318a5fd2_0_1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2" name="Google Shape;82;gd8318a5fd2_0_1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96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d8318a5fd2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d8318a5fd2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Google Shape;106;gd8318a5fd2_0_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7" name="Google Shape;107;gd8318a5fd2_0_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14.png"/><Relationship Id="rId4" Type="http://schemas.openxmlformats.org/officeDocument/2006/relationships/image" Target="../media/image2.png"/><Relationship Id="rId5" Type="http://schemas.openxmlformats.org/officeDocument/2006/relationships/image" Target="../media/image12.png"/><Relationship Id="rId6" Type="http://schemas.openxmlformats.org/officeDocument/2006/relationships/image" Target="../media/image15.png"/><Relationship Id="rId7" Type="http://schemas.openxmlformats.org/officeDocument/2006/relationships/image" Target="../media/image11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13.png"/><Relationship Id="rId4" Type="http://schemas.openxmlformats.org/officeDocument/2006/relationships/image" Target="../media/image16.png"/><Relationship Id="rId5" Type="http://schemas.openxmlformats.org/officeDocument/2006/relationships/image" Target="../media/image5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3.png"/><Relationship Id="rId4" Type="http://schemas.openxmlformats.org/officeDocument/2006/relationships/image" Target="../media/image4.png"/><Relationship Id="rId9" Type="http://schemas.openxmlformats.org/officeDocument/2006/relationships/image" Target="../media/image9.png"/><Relationship Id="rId5" Type="http://schemas.openxmlformats.org/officeDocument/2006/relationships/image" Target="../media/image10.png"/><Relationship Id="rId6" Type="http://schemas.openxmlformats.org/officeDocument/2006/relationships/image" Target="../media/image7.png"/><Relationship Id="rId7" Type="http://schemas.openxmlformats.org/officeDocument/2006/relationships/image" Target="../media/image8.png"/><Relationship Id="rId8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Détermination de constantes d’équilibre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/>
          <p:nvPr/>
        </p:nvSpPr>
        <p:spPr>
          <a:xfrm>
            <a:off x="100" y="100"/>
            <a:ext cx="91440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Google Shape;64;p1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Dilution d’Oswald</a:t>
            </a:r>
            <a:endParaRPr/>
          </a:p>
        </p:txBody>
      </p:sp>
      <p:sp>
        <p:nvSpPr>
          <p:cNvPr id="65" name="Google Shape;65;p15"/>
          <p:cNvSpPr/>
          <p:nvPr/>
        </p:nvSpPr>
        <p:spPr>
          <a:xfrm rot="10800000">
            <a:off x="6607153" y="1520150"/>
            <a:ext cx="1573200" cy="25401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6" name="Google Shape;66;p15"/>
          <p:cNvSpPr/>
          <p:nvPr/>
        </p:nvSpPr>
        <p:spPr>
          <a:xfrm rot="10800000">
            <a:off x="6607153" y="2682950"/>
            <a:ext cx="1573200" cy="13773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CFE2F3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67" name="Google Shape;67;p15"/>
          <p:cNvCxnSpPr/>
          <p:nvPr/>
        </p:nvCxnSpPr>
        <p:spPr>
          <a:xfrm>
            <a:off x="6425288" y="1515820"/>
            <a:ext cx="1937100" cy="4200"/>
          </a:xfrm>
          <a:prstGeom prst="straightConnector1">
            <a:avLst/>
          </a:prstGeom>
          <a:noFill/>
          <a:ln cap="flat" cmpd="sng" w="28575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68" name="Google Shape;68;p15"/>
          <p:cNvSpPr/>
          <p:nvPr/>
        </p:nvSpPr>
        <p:spPr>
          <a:xfrm>
            <a:off x="6752532" y="2312358"/>
            <a:ext cx="203400" cy="8760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69" name="Google Shape;69;p15"/>
          <p:cNvSpPr/>
          <p:nvPr/>
        </p:nvSpPr>
        <p:spPr>
          <a:xfrm>
            <a:off x="4520999" y="1025000"/>
            <a:ext cx="1662300" cy="666000"/>
          </a:xfrm>
          <a:prstGeom prst="rect">
            <a:avLst/>
          </a:prstGeom>
          <a:solidFill>
            <a:srgbClr val="FF9900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70" name="Google Shape;70;p15"/>
          <p:cNvCxnSpPr>
            <a:stCxn id="69" idx="3"/>
            <a:endCxn id="68" idx="0"/>
          </p:cNvCxnSpPr>
          <p:nvPr/>
        </p:nvCxnSpPr>
        <p:spPr>
          <a:xfrm>
            <a:off x="6183299" y="1358000"/>
            <a:ext cx="670800" cy="954300"/>
          </a:xfrm>
          <a:prstGeom prst="bentConnector2">
            <a:avLst/>
          </a:prstGeom>
          <a:noFill/>
          <a:ln cap="flat" cmpd="sng" w="19050">
            <a:solidFill>
              <a:srgbClr val="595959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71" name="Google Shape;71;p15"/>
          <p:cNvSpPr/>
          <p:nvPr/>
        </p:nvSpPr>
        <p:spPr>
          <a:xfrm>
            <a:off x="4704175" y="1184325"/>
            <a:ext cx="1388400" cy="347700"/>
          </a:xfrm>
          <a:prstGeom prst="roundRect">
            <a:avLst>
              <a:gd fmla="val 16667" name="adj"/>
            </a:avLst>
          </a:prstGeom>
          <a:solidFill>
            <a:srgbClr val="FFFFFF"/>
          </a:solidFill>
          <a:ln cap="flat" cmpd="sng" w="9525">
            <a:solidFill>
              <a:srgbClr val="595959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Conductimètre</a:t>
            </a:r>
            <a:endParaRPr/>
          </a:p>
        </p:txBody>
      </p:sp>
      <p:sp>
        <p:nvSpPr>
          <p:cNvPr id="72" name="Google Shape;72;p15"/>
          <p:cNvSpPr/>
          <p:nvPr/>
        </p:nvSpPr>
        <p:spPr>
          <a:xfrm>
            <a:off x="6752532" y="3093233"/>
            <a:ext cx="78600" cy="294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3" name="Google Shape;73;p15"/>
          <p:cNvSpPr/>
          <p:nvPr/>
        </p:nvSpPr>
        <p:spPr>
          <a:xfrm>
            <a:off x="6877236" y="3093233"/>
            <a:ext cx="78600" cy="294900"/>
          </a:xfrm>
          <a:prstGeom prst="rect">
            <a:avLst/>
          </a:prstGeom>
          <a:solidFill>
            <a:schemeClr val="dk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id="74" name="Google Shape;7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6200" y="2127447"/>
            <a:ext cx="6092576" cy="147490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8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6"/>
          <p:cNvSpPr/>
          <p:nvPr/>
        </p:nvSpPr>
        <p:spPr>
          <a:xfrm>
            <a:off x="100" y="100"/>
            <a:ext cx="9144000" cy="51435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7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Coefficient de partage</a:t>
            </a:r>
            <a:endParaRPr/>
          </a:p>
        </p:txBody>
      </p:sp>
      <p:pic>
        <p:nvPicPr>
          <p:cNvPr id="85" name="Google Shape;8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47800" y="1017725"/>
            <a:ext cx="2693867" cy="3820974"/>
          </a:xfrm>
          <a:prstGeom prst="rect">
            <a:avLst/>
          </a:prstGeom>
          <a:noFill/>
          <a:ln>
            <a:noFill/>
          </a:ln>
        </p:spPr>
      </p:pic>
      <p:sp>
        <p:nvSpPr>
          <p:cNvPr id="86" name="Google Shape;86;p17"/>
          <p:cNvSpPr/>
          <p:nvPr/>
        </p:nvSpPr>
        <p:spPr>
          <a:xfrm>
            <a:off x="2935500" y="1800650"/>
            <a:ext cx="1495800" cy="2381400"/>
          </a:xfrm>
          <a:prstGeom prst="rect">
            <a:avLst/>
          </a:prstGeom>
          <a:solidFill>
            <a:schemeClr val="lt1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7" name="Google Shape;87;p17"/>
          <p:cNvSpPr txBox="1"/>
          <p:nvPr/>
        </p:nvSpPr>
        <p:spPr>
          <a:xfrm>
            <a:off x="2905325" y="2029825"/>
            <a:ext cx="178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Phase organique</a:t>
            </a:r>
            <a:endParaRPr/>
          </a:p>
        </p:txBody>
      </p:sp>
      <p:sp>
        <p:nvSpPr>
          <p:cNvPr id="88" name="Google Shape;88;p17"/>
          <p:cNvSpPr txBox="1"/>
          <p:nvPr/>
        </p:nvSpPr>
        <p:spPr>
          <a:xfrm>
            <a:off x="2905325" y="3477625"/>
            <a:ext cx="17856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Phase aqueuse</a:t>
            </a:r>
            <a:endParaRPr/>
          </a:p>
        </p:txBody>
      </p:sp>
      <p:pic>
        <p:nvPicPr>
          <p:cNvPr descr="\text{C}_6\text{H}_{10}" id="89" name="Google Shape;89;p17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91150" y="1861875"/>
            <a:ext cx="782784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I}_2" id="90" name="Google Shape;90;p17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4783713" y="3719026"/>
            <a:ext cx="244586" cy="4002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H}_2\text{O}" id="91" name="Google Shape;91;p17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4614950" y="3250750"/>
            <a:ext cx="582110" cy="4002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I}_2" id="92" name="Google Shape;92;p17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012313" y="2271226"/>
            <a:ext cx="244586" cy="40020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I}_{2(cyclohexane)} \rightleftharpoons  \text{I}_{2(eau)} " id="93" name="Google Shape;93;p17" title="MathEquation,#000000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5853000" y="2791250"/>
            <a:ext cx="2894522" cy="459500"/>
          </a:xfrm>
          <a:prstGeom prst="rect">
            <a:avLst/>
          </a:prstGeom>
          <a:noFill/>
          <a:ln>
            <a:noFill/>
          </a:ln>
        </p:spPr>
      </p:pic>
      <p:sp>
        <p:nvSpPr>
          <p:cNvPr id="94" name="Google Shape;94;p17"/>
          <p:cNvSpPr/>
          <p:nvPr/>
        </p:nvSpPr>
        <p:spPr>
          <a:xfrm>
            <a:off x="4522450" y="1801000"/>
            <a:ext cx="244500" cy="942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95" name="Google Shape;95;p17"/>
          <p:cNvSpPr/>
          <p:nvPr/>
        </p:nvSpPr>
        <p:spPr>
          <a:xfrm>
            <a:off x="4370050" y="3248800"/>
            <a:ext cx="244500" cy="9426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8"/>
          <p:cNvSpPr txBox="1"/>
          <p:nvPr/>
        </p:nvSpPr>
        <p:spPr>
          <a:xfrm>
            <a:off x="1824850" y="77525"/>
            <a:ext cx="5640000" cy="954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fr" sz="3000" u="sng">
                <a:latin typeface="Times New Roman"/>
                <a:ea typeface="Times New Roman"/>
                <a:cs typeface="Times New Roman"/>
                <a:sym typeface="Times New Roman"/>
              </a:rPr>
              <a:t>Titrage du diiode</a:t>
            </a:r>
            <a:endParaRPr sz="3000" u="sng"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1" name="Google Shape;101;p18"/>
          <p:cNvSpPr/>
          <p:nvPr/>
        </p:nvSpPr>
        <p:spPr>
          <a:xfrm>
            <a:off x="100" y="4487200"/>
            <a:ext cx="9144000" cy="656400"/>
          </a:xfrm>
          <a:prstGeom prst="rect">
            <a:avLst/>
          </a:prstGeom>
          <a:solidFill>
            <a:srgbClr val="000000"/>
          </a:solidFill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I}_{2~\text{(aq)}} + 2~ \text{S}_2\text{O}_{3~\text{(aq)}}^{2-} \longrightarrow 2~\text{I}^-_{~\text{(aq)}} + \text{S}_4\text{O}_{6~\text{(aq)}}^{2-}" id="102" name="Google Shape;102;p18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312" y="1341100"/>
            <a:ext cx="4553082" cy="461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3" name="Google Shape;103;p18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209175" y="802775"/>
            <a:ext cx="4339401" cy="3424971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n(\text{S}_2\text{O}_3^{2-}) = 2 n(\text{I}_2) ~~~ \Leftrightarrow ~~~ 2[\text{I}_2]_0V_0 = [\text{S}_2\text{O}_3^{2-}]V_{eq}" id="104" name="Google Shape;104;p18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51709" y="2481004"/>
            <a:ext cx="4477288" cy="330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108" name="Shape 1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" name="Google Shape;109;p19"/>
          <p:cNvSpPr/>
          <p:nvPr/>
        </p:nvSpPr>
        <p:spPr>
          <a:xfrm rot="10800000">
            <a:off x="880424" y="2923348"/>
            <a:ext cx="3933000" cy="15966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FFFFFF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0" name="Google Shape;110;p19"/>
          <p:cNvSpPr/>
          <p:nvPr/>
        </p:nvSpPr>
        <p:spPr>
          <a:xfrm rot="10800000">
            <a:off x="880423" y="3295948"/>
            <a:ext cx="3933000" cy="1224000"/>
          </a:xfrm>
          <a:prstGeom prst="round2SameRect">
            <a:avLst>
              <a:gd fmla="val 16667" name="adj1"/>
              <a:gd fmla="val 0" name="adj2"/>
            </a:avLst>
          </a:prstGeom>
          <a:solidFill>
            <a:srgbClr val="E4F0FB"/>
          </a:solidFill>
          <a:ln cap="flat" cmpd="sng" w="1905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11" name="Google Shape;111;p19"/>
          <p:cNvCxnSpPr/>
          <p:nvPr/>
        </p:nvCxnSpPr>
        <p:spPr>
          <a:xfrm>
            <a:off x="425609" y="2920418"/>
            <a:ext cx="4842900" cy="2400"/>
          </a:xfrm>
          <a:prstGeom prst="straightConnector1">
            <a:avLst/>
          </a:prstGeom>
          <a:noFill/>
          <a:ln cap="flat" cmpd="sng" w="3810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12" name="Google Shape;112;p19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 fontScale="90000"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Constante de solubilité du chlorure d’argent</a:t>
            </a:r>
            <a:endParaRPr/>
          </a:p>
        </p:txBody>
      </p:sp>
      <p:grpSp>
        <p:nvGrpSpPr>
          <p:cNvPr id="113" name="Google Shape;113;p19"/>
          <p:cNvGrpSpPr/>
          <p:nvPr/>
        </p:nvGrpSpPr>
        <p:grpSpPr>
          <a:xfrm>
            <a:off x="3175302" y="2493072"/>
            <a:ext cx="1437327" cy="1887984"/>
            <a:chOff x="4761673" y="2446175"/>
            <a:chExt cx="1577400" cy="2071975"/>
          </a:xfrm>
        </p:grpSpPr>
        <p:sp>
          <p:nvSpPr>
            <p:cNvPr id="114" name="Google Shape;114;p19"/>
            <p:cNvSpPr/>
            <p:nvPr/>
          </p:nvSpPr>
          <p:spPr>
            <a:xfrm rot="10800000">
              <a:off x="4909840" y="2449650"/>
              <a:ext cx="1281000" cy="20685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5" name="Google Shape;115;p19"/>
            <p:cNvSpPr/>
            <p:nvPr/>
          </p:nvSpPr>
          <p:spPr>
            <a:xfrm rot="10800000">
              <a:off x="4909840" y="3396450"/>
              <a:ext cx="1281000" cy="11217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9FC5E8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16" name="Google Shape;116;p19"/>
            <p:cNvCxnSpPr/>
            <p:nvPr/>
          </p:nvCxnSpPr>
          <p:spPr>
            <a:xfrm>
              <a:off x="4761673" y="2446175"/>
              <a:ext cx="1577400" cy="3300"/>
            </a:xfrm>
            <a:prstGeom prst="straightConnector1">
              <a:avLst/>
            </a:prstGeom>
            <a:noFill/>
            <a:ln cap="flat" cmpd="sng" w="381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grpSp>
        <p:nvGrpSpPr>
          <p:cNvPr id="117" name="Google Shape;117;p19"/>
          <p:cNvGrpSpPr/>
          <p:nvPr/>
        </p:nvGrpSpPr>
        <p:grpSpPr>
          <a:xfrm>
            <a:off x="1161735" y="2493072"/>
            <a:ext cx="1437327" cy="1887984"/>
            <a:chOff x="2170873" y="2446175"/>
            <a:chExt cx="1577400" cy="2071975"/>
          </a:xfrm>
        </p:grpSpPr>
        <p:sp>
          <p:nvSpPr>
            <p:cNvPr id="118" name="Google Shape;118;p19"/>
            <p:cNvSpPr/>
            <p:nvPr/>
          </p:nvSpPr>
          <p:spPr>
            <a:xfrm rot="10800000">
              <a:off x="2319040" y="2449650"/>
              <a:ext cx="1281000" cy="20685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FFFFFF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19" name="Google Shape;119;p19"/>
            <p:cNvSpPr/>
            <p:nvPr/>
          </p:nvSpPr>
          <p:spPr>
            <a:xfrm rot="10800000">
              <a:off x="2319040" y="3396450"/>
              <a:ext cx="1281000" cy="1121700"/>
            </a:xfrm>
            <a:prstGeom prst="round2SameRect">
              <a:avLst>
                <a:gd fmla="val 16667" name="adj1"/>
                <a:gd fmla="val 0" name="adj2"/>
              </a:avLst>
            </a:prstGeom>
            <a:solidFill>
              <a:srgbClr val="9FC5E8"/>
            </a:solidFill>
            <a:ln cap="flat" cmpd="sng" w="19050">
              <a:solidFill>
                <a:srgbClr val="000000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cxnSp>
          <p:nvCxnSpPr>
            <p:cNvPr id="120" name="Google Shape;120;p19"/>
            <p:cNvCxnSpPr/>
            <p:nvPr/>
          </p:nvCxnSpPr>
          <p:spPr>
            <a:xfrm>
              <a:off x="2170873" y="2446175"/>
              <a:ext cx="1577400" cy="3300"/>
            </a:xfrm>
            <a:prstGeom prst="straightConnector1">
              <a:avLst/>
            </a:prstGeom>
            <a:noFill/>
            <a:ln cap="flat" cmpd="sng" w="38100">
              <a:solidFill>
                <a:srgbClr val="FFFFFF"/>
              </a:solidFill>
              <a:prstDash val="solid"/>
              <a:round/>
              <a:headEnd len="med" w="med" type="none"/>
              <a:tailEnd len="med" w="med" type="none"/>
            </a:ln>
          </p:spPr>
        </p:cxnSp>
      </p:grpSp>
      <p:sp>
        <p:nvSpPr>
          <p:cNvPr id="121" name="Google Shape;121;p19"/>
          <p:cNvSpPr/>
          <p:nvPr/>
        </p:nvSpPr>
        <p:spPr>
          <a:xfrm>
            <a:off x="2252587" y="2311960"/>
            <a:ext cx="1312315" cy="1498537"/>
          </a:xfrm>
          <a:custGeom>
            <a:rect b="b" l="l" r="r" t="t"/>
            <a:pathLst>
              <a:path extrusionOk="0" h="65783" w="65542">
                <a:moveTo>
                  <a:pt x="218" y="65783"/>
                </a:moveTo>
                <a:cubicBezTo>
                  <a:pt x="1236" y="56015"/>
                  <a:pt x="-3343" y="16942"/>
                  <a:pt x="6323" y="7174"/>
                </a:cubicBezTo>
                <a:cubicBezTo>
                  <a:pt x="15989" y="-2594"/>
                  <a:pt x="48346" y="-2187"/>
                  <a:pt x="58216" y="7174"/>
                </a:cubicBezTo>
                <a:cubicBezTo>
                  <a:pt x="68086" y="16535"/>
                  <a:pt x="64321" y="53980"/>
                  <a:pt x="65542" y="63341"/>
                </a:cubicBezTo>
              </a:path>
            </a:pathLst>
          </a:custGeom>
          <a:noFill/>
          <a:ln cap="flat" cmpd="sng" w="76200">
            <a:solidFill>
              <a:srgbClr val="8E7CC3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2" name="Google Shape;122;p19"/>
          <p:cNvSpPr/>
          <p:nvPr/>
        </p:nvSpPr>
        <p:spPr>
          <a:xfrm>
            <a:off x="1539125" y="1866677"/>
            <a:ext cx="97200" cy="1888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3" name="Google Shape;123;p19"/>
          <p:cNvSpPr/>
          <p:nvPr/>
        </p:nvSpPr>
        <p:spPr>
          <a:xfrm>
            <a:off x="4108178" y="1866677"/>
            <a:ext cx="97200" cy="1888200"/>
          </a:xfrm>
          <a:prstGeom prst="rect">
            <a:avLst/>
          </a:prstGeom>
          <a:solidFill>
            <a:srgbClr val="D9D9D9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24" name="Google Shape;124;p19"/>
          <p:cNvCxnSpPr>
            <a:stCxn id="122" idx="0"/>
            <a:endCxn id="123" idx="0"/>
          </p:cNvCxnSpPr>
          <p:nvPr/>
        </p:nvCxnSpPr>
        <p:spPr>
          <a:xfrm flipH="1" rot="-5400000">
            <a:off x="2872025" y="582377"/>
            <a:ext cx="600" cy="2569200"/>
          </a:xfrm>
          <a:prstGeom prst="bentConnector3">
            <a:avLst>
              <a:gd fmla="val -54008333" name="adj1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125" name="Google Shape;125;p19"/>
          <p:cNvSpPr/>
          <p:nvPr/>
        </p:nvSpPr>
        <p:spPr>
          <a:xfrm>
            <a:off x="2568081" y="1251750"/>
            <a:ext cx="607200" cy="607200"/>
          </a:xfrm>
          <a:prstGeom prst="ellipse">
            <a:avLst/>
          </a:prstGeom>
          <a:solidFill>
            <a:schemeClr val="lt1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mV</a:t>
            </a:r>
            <a:endParaRPr/>
          </a:p>
        </p:txBody>
      </p:sp>
      <p:sp>
        <p:nvSpPr>
          <p:cNvPr id="126" name="Google Shape;126;p19"/>
          <p:cNvSpPr/>
          <p:nvPr/>
        </p:nvSpPr>
        <p:spPr>
          <a:xfrm>
            <a:off x="1650383" y="4213919"/>
            <a:ext cx="417000" cy="97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7" name="Google Shape;127;p19"/>
          <p:cNvSpPr/>
          <p:nvPr/>
        </p:nvSpPr>
        <p:spPr>
          <a:xfrm>
            <a:off x="3663965" y="4213919"/>
            <a:ext cx="417000" cy="97500"/>
          </a:xfrm>
          <a:prstGeom prst="roundRect">
            <a:avLst>
              <a:gd fmla="val 16667" name="adj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8" name="Google Shape;128;p19"/>
          <p:cNvSpPr/>
          <p:nvPr/>
        </p:nvSpPr>
        <p:spPr>
          <a:xfrm>
            <a:off x="1770298" y="4088333"/>
            <a:ext cx="192900" cy="74100"/>
          </a:xfrm>
          <a:prstGeom prst="arc">
            <a:avLst>
              <a:gd fmla="val 20546373" name="adj1"/>
              <a:gd fmla="val 16740708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triangl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9" name="Google Shape;129;p19"/>
          <p:cNvSpPr/>
          <p:nvPr/>
        </p:nvSpPr>
        <p:spPr>
          <a:xfrm>
            <a:off x="3783880" y="4088333"/>
            <a:ext cx="192900" cy="74100"/>
          </a:xfrm>
          <a:prstGeom prst="arc">
            <a:avLst>
              <a:gd fmla="val 20546373" name="adj1"/>
              <a:gd fmla="val 16740708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triangl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Ag}" id="130" name="Google Shape;130;p19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302151" y="1830018"/>
            <a:ext cx="310516" cy="3345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Ag}" id="131" name="Google Shape;131;p19" title="MathEquation,#00000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131953" y="1830018"/>
            <a:ext cx="310516" cy="334579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AgNO}_3" id="132" name="Google Shape;132;p19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188914" y="3473501"/>
            <a:ext cx="607136" cy="267118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AgNO}_3" id="133" name="Google Shape;133;p19" title="MathEquation,#00000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9675" y="3542935"/>
            <a:ext cx="607136" cy="267118"/>
          </a:xfrm>
          <a:prstGeom prst="rect">
            <a:avLst/>
          </a:prstGeom>
          <a:noFill/>
          <a:ln>
            <a:noFill/>
          </a:ln>
        </p:spPr>
      </p:pic>
      <p:sp>
        <p:nvSpPr>
          <p:cNvPr id="134" name="Google Shape;134;p19"/>
          <p:cNvSpPr/>
          <p:nvPr/>
        </p:nvSpPr>
        <p:spPr>
          <a:xfrm>
            <a:off x="4205495" y="4030790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5" name="Google Shape;135;p19"/>
          <p:cNvSpPr/>
          <p:nvPr/>
        </p:nvSpPr>
        <p:spPr>
          <a:xfrm>
            <a:off x="4066627" y="3961356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6" name="Google Shape;136;p19"/>
          <p:cNvSpPr/>
          <p:nvPr/>
        </p:nvSpPr>
        <p:spPr>
          <a:xfrm>
            <a:off x="4205495" y="3961356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7" name="Google Shape;137;p19"/>
          <p:cNvSpPr/>
          <p:nvPr/>
        </p:nvSpPr>
        <p:spPr>
          <a:xfrm>
            <a:off x="4136061" y="4169658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8" name="Google Shape;138;p19"/>
          <p:cNvSpPr/>
          <p:nvPr/>
        </p:nvSpPr>
        <p:spPr>
          <a:xfrm>
            <a:off x="3372289" y="4100224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39" name="Google Shape;139;p19"/>
          <p:cNvSpPr/>
          <p:nvPr/>
        </p:nvSpPr>
        <p:spPr>
          <a:xfrm>
            <a:off x="3441722" y="4100224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0" name="Google Shape;140;p19"/>
          <p:cNvSpPr/>
          <p:nvPr/>
        </p:nvSpPr>
        <p:spPr>
          <a:xfrm>
            <a:off x="3441722" y="3961356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1" name="Google Shape;141;p19"/>
          <p:cNvSpPr/>
          <p:nvPr/>
        </p:nvSpPr>
        <p:spPr>
          <a:xfrm>
            <a:off x="3372289" y="4169658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42" name="Google Shape;142;p19"/>
          <p:cNvSpPr/>
          <p:nvPr/>
        </p:nvSpPr>
        <p:spPr>
          <a:xfrm>
            <a:off x="3511156" y="4169658"/>
            <a:ext cx="192900" cy="189300"/>
          </a:xfrm>
          <a:prstGeom prst="mathMultiply">
            <a:avLst>
              <a:gd fmla="val 23520" name="adj1"/>
            </a:avLst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pic>
        <p:nvPicPr>
          <p:cNvPr descr="\text{KCl}" id="143" name="Google Shape;143;p19" title="MathEquation,#000000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269328" y="3774577"/>
            <a:ext cx="310518" cy="24529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\text{AgCl}" id="144" name="Google Shape;144;p19" title="MathEquation,#000000"/>
          <p:cNvPicPr preferRelativeResize="0"/>
          <p:nvPr/>
        </p:nvPicPr>
        <p:blipFill>
          <a:blip r:embed="rId6">
            <a:alphaModFix/>
          </a:blip>
          <a:stretch>
            <a:fillRect/>
          </a:stretch>
        </p:blipFill>
        <p:spPr>
          <a:xfrm>
            <a:off x="5060274" y="4242577"/>
            <a:ext cx="486948" cy="295823"/>
          </a:xfrm>
          <a:prstGeom prst="rect">
            <a:avLst/>
          </a:prstGeom>
          <a:noFill/>
          <a:ln>
            <a:noFill/>
          </a:ln>
        </p:spPr>
      </p:pic>
      <p:sp>
        <p:nvSpPr>
          <p:cNvPr id="145" name="Google Shape;145;p19"/>
          <p:cNvSpPr txBox="1"/>
          <p:nvPr/>
        </p:nvSpPr>
        <p:spPr>
          <a:xfrm>
            <a:off x="2470833" y="1960918"/>
            <a:ext cx="971100" cy="4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sp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Pont salin</a:t>
            </a:r>
            <a:endParaRPr/>
          </a:p>
        </p:txBody>
      </p:sp>
      <p:sp>
        <p:nvSpPr>
          <p:cNvPr id="146" name="Google Shape;146;p19"/>
          <p:cNvSpPr/>
          <p:nvPr/>
        </p:nvSpPr>
        <p:spPr>
          <a:xfrm>
            <a:off x="5016012" y="3476823"/>
            <a:ext cx="97200" cy="607200"/>
          </a:xfrm>
          <a:prstGeom prst="leftBrace">
            <a:avLst>
              <a:gd fmla="val 50000" name="adj1"/>
              <a:gd fmla="val 50000" name="adj2"/>
            </a:avLst>
          </a:prstGeom>
          <a:noFill/>
          <a:ln cap="flat" cmpd="sng" w="19050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cxnSp>
        <p:nvCxnSpPr>
          <p:cNvPr id="147" name="Google Shape;147;p19"/>
          <p:cNvCxnSpPr>
            <a:stCxn id="146" idx="1"/>
          </p:cNvCxnSpPr>
          <p:nvPr/>
        </p:nvCxnSpPr>
        <p:spPr>
          <a:xfrm rot="10800000">
            <a:off x="4363512" y="3780423"/>
            <a:ext cx="6525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8" name="Google Shape;148;p19"/>
          <p:cNvCxnSpPr>
            <a:endCxn id="134" idx="2"/>
          </p:cNvCxnSpPr>
          <p:nvPr/>
        </p:nvCxnSpPr>
        <p:spPr>
          <a:xfrm rot="10800000">
            <a:off x="4352065" y="4174625"/>
            <a:ext cx="717000" cy="21660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cxnSp>
        <p:nvCxnSpPr>
          <p:cNvPr id="149" name="Google Shape;149;p19"/>
          <p:cNvCxnSpPr/>
          <p:nvPr/>
        </p:nvCxnSpPr>
        <p:spPr>
          <a:xfrm>
            <a:off x="799135" y="3678381"/>
            <a:ext cx="592800" cy="0"/>
          </a:xfrm>
          <a:prstGeom prst="straightConnector1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med" w="med" type="none"/>
            <a:tailEnd len="med" w="med" type="triangle"/>
          </a:ln>
        </p:spPr>
      </p:cxnSp>
      <p:pic>
        <p:nvPicPr>
          <p:cNvPr id="150" name="Google Shape;150;p19"/>
          <p:cNvPicPr preferRelativeResize="0"/>
          <p:nvPr/>
        </p:nvPicPr>
        <p:blipFill>
          <a:blip r:embed="rId7">
            <a:alphaModFix/>
          </a:blip>
          <a:stretch>
            <a:fillRect/>
          </a:stretch>
        </p:blipFill>
        <p:spPr>
          <a:xfrm>
            <a:off x="4824475" y="1263851"/>
            <a:ext cx="3933001" cy="735002"/>
          </a:xfrm>
          <a:prstGeom prst="rect">
            <a:avLst/>
          </a:prstGeom>
          <a:noFill/>
          <a:ln>
            <a:noFill/>
          </a:ln>
        </p:spPr>
      </p:pic>
      <p:sp>
        <p:nvSpPr>
          <p:cNvPr id="151" name="Google Shape;151;p19"/>
          <p:cNvSpPr/>
          <p:nvPr/>
        </p:nvSpPr>
        <p:spPr>
          <a:xfrm>
            <a:off x="1256500" y="4594050"/>
            <a:ext cx="3281400" cy="295800"/>
          </a:xfrm>
          <a:prstGeom prst="rect">
            <a:avLst/>
          </a:prstGeom>
          <a:solidFill>
            <a:schemeClr val="lt2"/>
          </a:solidFill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45720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fr"/>
              <a:t>       Agitateur chauffant</a:t>
            </a:r>
            <a:endParaRPr/>
          </a:p>
        </p:txBody>
      </p:sp>
      <p:pic>
        <p:nvPicPr>
          <p:cNvPr descr="[\text{Ag}^+]_1 = 10^{-2}~\text{mol/L}" id="152" name="Google Shape;152;p19" title="MathEquation,#000000"/>
          <p:cNvPicPr preferRelativeResize="0"/>
          <p:nvPr/>
        </p:nvPicPr>
        <p:blipFill>
          <a:blip r:embed="rId8">
            <a:alphaModFix/>
          </a:blip>
          <a:stretch>
            <a:fillRect/>
          </a:stretch>
        </p:blipFill>
        <p:spPr>
          <a:xfrm>
            <a:off x="6406850" y="2164600"/>
            <a:ext cx="2425448" cy="40020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[\text{Cl}^-]_2 = 10^{-2}~\text{mol/L}" id="153" name="Google Shape;153;p19" title="MathEquation,#000000"/>
          <p:cNvPicPr preferRelativeResize="0"/>
          <p:nvPr/>
        </p:nvPicPr>
        <p:blipFill>
          <a:blip r:embed="rId9">
            <a:alphaModFix/>
          </a:blip>
          <a:stretch>
            <a:fillRect/>
          </a:stretch>
        </p:blipFill>
        <p:spPr>
          <a:xfrm>
            <a:off x="6425675" y="2730550"/>
            <a:ext cx="2425450" cy="41231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