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2d6e5ded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2d6e5ded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2d6e5ded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2d6e5ded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2d6e5ded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2d6e5ded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d6e5ded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2d6e5ded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2d6e5ded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2d6e5ded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2d6e5ded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2d6e5ded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2d6e5ded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2d6e5ded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d6e5ded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d6e5ded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2d6e5ded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2d6e5ded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2d6e5ded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2d6e5ded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2d6e5ded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2d6e5ded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2d6e5ded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2d6e5ded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2d6e5ded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2d6e5ded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2d6e5ded5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2d6e5ded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2d6e5ded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2d6e5ded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2d6e5ded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2d6e5ded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2d6e5ded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2d6e5ded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2d6e5ded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2d6e5ded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2d6e5ded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2d6e5ded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2d6e5ded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2d6e5ded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2d6e5ded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2d6e5ded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2d6e5ded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2d6e5ded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799" y="1184825"/>
            <a:ext cx="4164801" cy="333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1824850" y="77525"/>
            <a:ext cx="59571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des constituants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3" id="133" name="Google Shape;133;p2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8650" y="4179525"/>
            <a:ext cx="63950" cy="1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25" y="1184825"/>
            <a:ext cx="4664875" cy="117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7319" y="2696575"/>
            <a:ext cx="2573361" cy="7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6549" y="3830925"/>
            <a:ext cx="1822000" cy="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1824850" y="77525"/>
            <a:ext cx="59571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des constituants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250" y="884625"/>
            <a:ext cx="2578300" cy="41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/>
        </p:nvSpPr>
        <p:spPr>
          <a:xfrm>
            <a:off x="1444050" y="77525"/>
            <a:ext cx="65532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 la température</a:t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525" y="875175"/>
            <a:ext cx="2597349" cy="422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>
            <a:off x="4572000" y="2419350"/>
            <a:ext cx="853500" cy="2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650" y="1241063"/>
            <a:ext cx="3471055" cy="26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1593450" y="85300"/>
            <a:ext cx="61779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 la température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30791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Réacteur du procédé Haber Bosch</a:t>
            </a:r>
            <a:endParaRPr/>
          </a:p>
        </p:txBody>
      </p:sp>
      <p:sp>
        <p:nvSpPr>
          <p:cNvPr id="162" name="Google Shape;162;p27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Wikipédia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1088950" y="77525"/>
            <a:ext cx="71988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Prise en compte de la cinétique</a:t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275" y="905950"/>
            <a:ext cx="4939453" cy="4020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/>
        </p:nvSpPr>
        <p:spPr>
          <a:xfrm>
            <a:off x="1088950" y="77525"/>
            <a:ext cx="71988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 la température</a:t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438" y="840500"/>
            <a:ext cx="5057826" cy="41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4572000" y="2419350"/>
            <a:ext cx="853500" cy="2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650" y="1241063"/>
            <a:ext cx="3471055" cy="26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1593450" y="85300"/>
            <a:ext cx="61779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 la température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30791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Réacteur du procédé Haber Bosch</a:t>
            </a:r>
            <a:endParaRPr/>
          </a:p>
        </p:txBody>
      </p:sp>
      <p:sp>
        <p:nvSpPr>
          <p:cNvPr id="188" name="Google Shape;188;p31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Wikipédia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Synthèse de l’ammoniac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912" y="1462850"/>
            <a:ext cx="7260183" cy="248802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391700" y="3998600"/>
            <a:ext cx="2162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Procédé Haber Bosch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Wikipédia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/>
          <p:nvPr/>
        </p:nvSpPr>
        <p:spPr>
          <a:xfrm>
            <a:off x="4572000" y="2419350"/>
            <a:ext cx="853500" cy="2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650" y="1393463"/>
            <a:ext cx="3471055" cy="26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/>
        </p:nvSpPr>
        <p:spPr>
          <a:xfrm>
            <a:off x="1593450" y="85300"/>
            <a:ext cx="61779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Utilisation d’un catalyseur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30791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Réacteur du procédé Haber Bosch</a:t>
            </a:r>
            <a:endParaRPr/>
          </a:p>
        </p:txBody>
      </p:sp>
      <p:sp>
        <p:nvSpPr>
          <p:cNvPr id="202" name="Google Shape;202;p33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Wikipédia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/>
        </p:nvSpPr>
        <p:spPr>
          <a:xfrm>
            <a:off x="1088950" y="77525"/>
            <a:ext cx="71988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Optimisation d’un procédé</a:t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900" y="797450"/>
            <a:ext cx="6558171" cy="42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Synthèse de l’ammoniac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0791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Réacteur du p</a:t>
            </a:r>
            <a:r>
              <a:rPr lang="fr"/>
              <a:t>rocédé Haber Bosch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Wikipédia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650" y="1241063"/>
            <a:ext cx="3471055" cy="26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4554700" y="2083225"/>
            <a:ext cx="893100" cy="846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Grandeurs </a:t>
            </a: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pertinentes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002" y="810775"/>
            <a:ext cx="2576449" cy="418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 la pression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01" y="2321750"/>
            <a:ext cx="2765900" cy="22218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5052900" y="4712525"/>
            <a:ext cx="40911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https://www.youtube.com/watch?v=PxJbp1SzGjY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552" y="973775"/>
            <a:ext cx="3618650" cy="57898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2633550" y="1552750"/>
            <a:ext cx="1468200" cy="361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4682950" y="1552750"/>
            <a:ext cx="1668000" cy="36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_{initial}" id="98" name="Google Shape;98;p19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6325" y="2793400"/>
            <a:ext cx="776900" cy="30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_{eq}" id="99" name="Google Shape;99;p19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9163" y="3878400"/>
            <a:ext cx="371236" cy="36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14200" y="2696575"/>
            <a:ext cx="25287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Décompression rapide :</a:t>
            </a:r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 rot="10800000">
            <a:off x="3671325" y="2147800"/>
            <a:ext cx="1345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6172200" y="2571750"/>
            <a:ext cx="853500" cy="2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 la pression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679350" y="3998600"/>
            <a:ext cx="3131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Réacteur du procédé Haber Bosch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7669800" y="4687275"/>
            <a:ext cx="1474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Wikipédia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850" y="1241063"/>
            <a:ext cx="3471055" cy="26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700" y="1513249"/>
            <a:ext cx="2574780" cy="9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200" y="2948971"/>
            <a:ext cx="3603773" cy="6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0"/>
          <p:cNvCxnSpPr/>
          <p:nvPr/>
        </p:nvCxnSpPr>
        <p:spPr>
          <a:xfrm>
            <a:off x="1616225" y="3761850"/>
            <a:ext cx="13020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P" id="114" name="Google Shape;114;p20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5400" y="4038800"/>
            <a:ext cx="314250" cy="37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0"/>
          <p:cNvCxnSpPr/>
          <p:nvPr/>
        </p:nvCxnSpPr>
        <p:spPr>
          <a:xfrm flipH="1" rot="10800000">
            <a:off x="2120200" y="4013625"/>
            <a:ext cx="398400" cy="40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1824850" y="77525"/>
            <a:ext cx="5640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300" u="sng">
                <a:latin typeface="Times New Roman"/>
                <a:ea typeface="Times New Roman"/>
                <a:cs typeface="Times New Roman"/>
                <a:sym typeface="Times New Roman"/>
              </a:rPr>
              <a:t>Influence de la pression</a:t>
            </a:r>
            <a:endParaRPr sz="4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650" y="828350"/>
            <a:ext cx="2592400" cy="421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