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1473800" y="315400"/>
            <a:ext cx="2076600" cy="539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FFFF"/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477300" y="82500"/>
            <a:ext cx="2189400" cy="603600"/>
          </a:xfrm>
          <a:prstGeom prst="ellipse">
            <a:avLst/>
          </a:prstGeom>
          <a:solidFill>
            <a:srgbClr val="F9CB9C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latin typeface="Verdana"/>
                <a:ea typeface="Verdana"/>
                <a:cs typeface="Verdana"/>
                <a:sym typeface="Verdana"/>
              </a:rPr>
              <a:t>CORROSION HUMIDE DES METAUX</a:t>
            </a:r>
            <a:endParaRPr b="1"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34350" y="42250"/>
            <a:ext cx="193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2A2A"/>
                </a:solidFill>
                <a:latin typeface="Verdana"/>
                <a:ea typeface="Verdana"/>
                <a:cs typeface="Verdana"/>
                <a:sym typeface="Verdana"/>
              </a:rPr>
              <a:t>C’est quoi ?</a:t>
            </a:r>
            <a:endParaRPr b="1" sz="1000">
              <a:solidFill>
                <a:srgbClr val="FF2A2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18000" y="887000"/>
            <a:ext cx="2793000" cy="458700"/>
          </a:xfrm>
          <a:prstGeom prst="rect">
            <a:avLst/>
          </a:prstGeom>
          <a:solidFill>
            <a:srgbClr val="9FC5E8"/>
          </a:solidFill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éaction d’oxydation à l’interface d’un matériau en contact avec un milieu humide.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481600" y="1345700"/>
            <a:ext cx="265800" cy="53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18000" y="1905300"/>
            <a:ext cx="2793000" cy="539400"/>
          </a:xfrm>
          <a:prstGeom prst="rect">
            <a:avLst/>
          </a:prstGeom>
          <a:solidFill>
            <a:srgbClr val="9FC5E8"/>
          </a:solidFill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Le métal solide n’est pas stable dans l’eau.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⇔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son potentiel standard est inférieur à celui de l’eau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12825" y="1425850"/>
            <a:ext cx="193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FF2A2A"/>
                </a:solidFill>
                <a:latin typeface="Verdana"/>
                <a:ea typeface="Verdana"/>
                <a:cs typeface="Verdana"/>
                <a:sym typeface="Verdana"/>
              </a:rPr>
              <a:t>Pourquoi</a:t>
            </a:r>
            <a:r>
              <a:rPr b="1" lang="fr" sz="900">
                <a:solidFill>
                  <a:srgbClr val="FF2A2A"/>
                </a:solidFill>
                <a:latin typeface="Verdana"/>
                <a:ea typeface="Verdana"/>
                <a:cs typeface="Verdana"/>
                <a:sym typeface="Verdana"/>
              </a:rPr>
              <a:t> ?</a:t>
            </a:r>
            <a:endParaRPr b="1" sz="900">
              <a:solidFill>
                <a:srgbClr val="FF2A2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12825" y="2492650"/>
            <a:ext cx="193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FF2A2A"/>
                </a:solidFill>
                <a:latin typeface="Verdana"/>
                <a:ea typeface="Verdana"/>
                <a:cs typeface="Verdana"/>
                <a:sym typeface="Verdana"/>
              </a:rPr>
              <a:t>Facilement ?</a:t>
            </a:r>
            <a:endParaRPr b="1" sz="900">
              <a:solidFill>
                <a:srgbClr val="FF2A2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481600" y="2446100"/>
            <a:ext cx="265800" cy="461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18000" y="2947600"/>
            <a:ext cx="2793000" cy="400200"/>
          </a:xfrm>
          <a:prstGeom prst="rect">
            <a:avLst/>
          </a:prstGeom>
          <a:solidFill>
            <a:srgbClr val="9FC5E8"/>
          </a:solidFill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Avec d’éventuels blocages cinétiques dus aux surtensions.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397600" y="1356550"/>
            <a:ext cx="193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Critère</a:t>
            </a:r>
            <a:endParaRPr b="1" sz="9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thermodynamique</a:t>
            </a:r>
            <a:endParaRPr b="1" sz="9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42150" y="3390775"/>
            <a:ext cx="26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mettre un diagramme eph ici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1534350" y="2429300"/>
            <a:ext cx="122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Critère</a:t>
            </a:r>
            <a:endParaRPr b="1" sz="9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cinétique</a:t>
            </a:r>
            <a:endParaRPr b="1" sz="9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3"/>
          <p:cNvSpPr/>
          <p:nvPr/>
        </p:nvSpPr>
        <p:spPr>
          <a:xfrm flipH="1" rot="10800000">
            <a:off x="5666700" y="315400"/>
            <a:ext cx="2076600" cy="539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FFFF"/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5702275" y="42250"/>
            <a:ext cx="204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2A2A"/>
                </a:solidFill>
                <a:latin typeface="Verdana"/>
                <a:ea typeface="Verdana"/>
                <a:cs typeface="Verdana"/>
                <a:sym typeface="Verdana"/>
              </a:rPr>
              <a:t>Comment s’en protéger ?</a:t>
            </a:r>
            <a:endParaRPr b="1" sz="1000">
              <a:solidFill>
                <a:srgbClr val="FF2A2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6214175" y="854800"/>
            <a:ext cx="2793000" cy="2607900"/>
          </a:xfrm>
          <a:prstGeom prst="rect">
            <a:avLst/>
          </a:prstGeom>
          <a:solidFill>
            <a:srgbClr val="9FC5E8"/>
          </a:solidFill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000" u="sng">
                <a:latin typeface="Calibri"/>
                <a:ea typeface="Calibri"/>
                <a:cs typeface="Calibri"/>
                <a:sym typeface="Calibri"/>
              </a:rPr>
              <a:t>Revêtement :</a:t>
            </a: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 peinture pour isoler du dioxygène (</a:t>
            </a:r>
            <a:r>
              <a:rPr b="1" i="1" lang="fr" sz="1000">
                <a:latin typeface="Calibri"/>
                <a:ea typeface="Calibri"/>
                <a:cs typeface="Calibri"/>
                <a:sym typeface="Calibri"/>
              </a:rPr>
              <a:t>tour Eiffel</a:t>
            </a: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).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Passivation :</a:t>
            </a:r>
            <a:r>
              <a:rPr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une couche d’oxyde imperméable recouvre le matériau (</a:t>
            </a:r>
            <a:r>
              <a:rPr b="1"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acier inoxydable, statue de la liberté</a:t>
            </a:r>
            <a:r>
              <a:rPr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cathodique :</a:t>
            </a:r>
            <a:endParaRPr b="1" i="1"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i="1" lang="fr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courant imposé :</a:t>
            </a:r>
            <a:r>
              <a:rPr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impose un courant pour porter le métal à un potentiel où il ne s’oxyde pas.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i="1" lang="fr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anode sacrificielle :</a:t>
            </a:r>
            <a:r>
              <a:rPr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utiliser un autre métal qui s’oxyde plus facilement.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4439100" y="686100"/>
            <a:ext cx="265800" cy="143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3175500" y="2118900"/>
            <a:ext cx="2793000" cy="1191300"/>
          </a:xfrm>
          <a:prstGeom prst="rect">
            <a:avLst/>
          </a:prstGeom>
          <a:solidFill>
            <a:srgbClr val="9FC5E8"/>
          </a:solidFill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Etat de surface : </a:t>
            </a:r>
            <a:r>
              <a:rPr b="1" i="1" lang="fr" sz="1000">
                <a:latin typeface="Calibri"/>
                <a:ea typeface="Calibri"/>
                <a:cs typeface="Calibri"/>
                <a:sym typeface="Calibri"/>
              </a:rPr>
              <a:t>clou tordu</a:t>
            </a: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Concentration en dioxygène dissous : </a:t>
            </a:r>
            <a:r>
              <a:rPr b="1" i="1" lang="fr" sz="1000">
                <a:latin typeface="Calibri"/>
                <a:ea typeface="Calibri"/>
                <a:cs typeface="Calibri"/>
                <a:sym typeface="Calibri"/>
              </a:rPr>
              <a:t>goutte d’Evans</a:t>
            </a:r>
            <a:r>
              <a:rPr i="1" lang="fr" sz="1000"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différents : </a:t>
            </a:r>
            <a:r>
              <a:rPr b="1"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oxydation du métal le plus réducteur</a:t>
            </a:r>
            <a:r>
              <a:rPr i="1" lang="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63075" y="947000"/>
            <a:ext cx="193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2A2A"/>
                </a:solidFill>
                <a:latin typeface="Verdana"/>
                <a:ea typeface="Verdana"/>
                <a:cs typeface="Verdana"/>
                <a:sym typeface="Verdana"/>
              </a:rPr>
              <a:t>De quoi      ça dépend ?</a:t>
            </a:r>
            <a:endParaRPr b="1" sz="1000">
              <a:solidFill>
                <a:srgbClr val="FF2A2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6222775" y="1478800"/>
            <a:ext cx="2793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4" name="Google Shape;74;p13"/>
          <p:cNvCxnSpPr/>
          <p:nvPr/>
        </p:nvCxnSpPr>
        <p:spPr>
          <a:xfrm>
            <a:off x="6222775" y="2240800"/>
            <a:ext cx="2793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5" name="Google Shape;75;p13"/>
          <p:cNvSpPr/>
          <p:nvPr/>
        </p:nvSpPr>
        <p:spPr>
          <a:xfrm flipH="1" rot="10800000">
            <a:off x="4704900" y="3117850"/>
            <a:ext cx="1968300" cy="210300"/>
          </a:xfrm>
          <a:prstGeom prst="bentArrow">
            <a:avLst>
              <a:gd fmla="val 25000" name="adj1"/>
              <a:gd fmla="val 25000" name="adj2"/>
              <a:gd fmla="val 25000" name="adj3"/>
              <a:gd fmla="val 86494" name="adj4"/>
            </a:avLst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5287900" y="3209350"/>
            <a:ext cx="141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s’en sert !</a:t>
            </a:r>
            <a:endParaRPr sz="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642975" y="2782125"/>
            <a:ext cx="1939200" cy="323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575" y="3403450"/>
            <a:ext cx="3802649" cy="15403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6703300" y="3002800"/>
            <a:ext cx="2147100" cy="323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 b="10996" l="24653" r="19895" t="16371"/>
          <a:stretch/>
        </p:blipFill>
        <p:spPr>
          <a:xfrm>
            <a:off x="4023725" y="3479650"/>
            <a:ext cx="1383896" cy="135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7707" y="3533575"/>
            <a:ext cx="1155268" cy="15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7800" y="3647154"/>
            <a:ext cx="2076600" cy="116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