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8.gif" ContentType="image/gif"/>
  <Override PartName="/ppt/media/image9.png" ContentType="image/png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gif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1"/>
          <p:cNvGrpSpPr/>
          <p:nvPr/>
        </p:nvGrpSpPr>
        <p:grpSpPr>
          <a:xfrm>
            <a:off x="6045120" y="2138040"/>
            <a:ext cx="4353840" cy="2227320"/>
            <a:chOff x="6045120" y="2138040"/>
            <a:chExt cx="4353840" cy="2227320"/>
          </a:xfrm>
        </p:grpSpPr>
        <p:pic>
          <p:nvPicPr>
            <p:cNvPr id="39" name="Image 3" descr=""/>
            <p:cNvPicPr/>
            <p:nvPr/>
          </p:nvPicPr>
          <p:blipFill>
            <a:blip r:embed="rId1"/>
            <a:stretch/>
          </p:blipFill>
          <p:spPr>
            <a:xfrm>
              <a:off x="6045120" y="2138040"/>
              <a:ext cx="1636920" cy="19519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0" name="Image 7" descr=""/>
            <p:cNvPicPr/>
            <p:nvPr/>
          </p:nvPicPr>
          <p:blipFill>
            <a:blip r:embed="rId2"/>
            <a:stretch/>
          </p:blipFill>
          <p:spPr>
            <a:xfrm>
              <a:off x="8356320" y="2429640"/>
              <a:ext cx="2042640" cy="1368360"/>
            </a:xfrm>
            <a:prstGeom prst="rect">
              <a:avLst/>
            </a:prstGeom>
            <a:ln>
              <a:noFill/>
            </a:ln>
          </p:spPr>
        </p:pic>
        <p:sp>
          <p:nvSpPr>
            <p:cNvPr id="41" name="CustomShape 2"/>
            <p:cNvSpPr/>
            <p:nvPr/>
          </p:nvSpPr>
          <p:spPr>
            <a:xfrm>
              <a:off x="6412680" y="4092840"/>
              <a:ext cx="901440" cy="272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Polystyrène</a:t>
              </a:r>
              <a:endParaRPr b="0" lang="en-US" sz="1200" spc="-1" strike="noStrike">
                <a:latin typeface="Arial"/>
              </a:endParaRPr>
            </a:p>
          </p:txBody>
        </p:sp>
        <p:sp>
          <p:nvSpPr>
            <p:cNvPr id="42" name="CustomShape 3"/>
            <p:cNvSpPr/>
            <p:nvPr/>
          </p:nvSpPr>
          <p:spPr>
            <a:xfrm>
              <a:off x="9050040" y="4084200"/>
              <a:ext cx="654840" cy="272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Styrène</a:t>
              </a:r>
              <a:endParaRPr b="0" lang="en-US" sz="1200" spc="-1" strike="noStrike">
                <a:latin typeface="Arial"/>
              </a:endParaRPr>
            </a:p>
          </p:txBody>
        </p:sp>
      </p:grpSp>
      <p:sp>
        <p:nvSpPr>
          <p:cNvPr id="43" name="CustomShape 4"/>
          <p:cNvSpPr/>
          <p:nvPr/>
        </p:nvSpPr>
        <p:spPr>
          <a:xfrm>
            <a:off x="10785960" y="4603680"/>
            <a:ext cx="1131840" cy="2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n-US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Source : Wikipedia</a:t>
            </a:r>
            <a:endParaRPr b="0" lang="en-US" sz="1000" spc="-1" strike="noStrike">
              <a:latin typeface="Arial"/>
            </a:endParaRPr>
          </a:p>
        </p:txBody>
      </p:sp>
      <p:grpSp>
        <p:nvGrpSpPr>
          <p:cNvPr id="44" name="Group 5"/>
          <p:cNvGrpSpPr/>
          <p:nvPr/>
        </p:nvGrpSpPr>
        <p:grpSpPr>
          <a:xfrm>
            <a:off x="1280160" y="2298600"/>
            <a:ext cx="3153240" cy="1634760"/>
            <a:chOff x="1280160" y="2298600"/>
            <a:chExt cx="3153240" cy="1634760"/>
          </a:xfrm>
        </p:grpSpPr>
        <p:sp>
          <p:nvSpPr>
            <p:cNvPr id="45" name="CustomShape 6"/>
            <p:cNvSpPr/>
            <p:nvPr/>
          </p:nvSpPr>
          <p:spPr>
            <a:xfrm>
              <a:off x="2169000" y="3336480"/>
              <a:ext cx="304200" cy="304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6" name="Picture 3" descr="Image result for éthylène"/>
            <p:cNvPicPr/>
            <p:nvPr/>
          </p:nvPicPr>
          <p:blipFill>
            <a:blip r:embed="rId3"/>
            <a:stretch/>
          </p:blipFill>
          <p:spPr>
            <a:xfrm>
              <a:off x="3378240" y="2485800"/>
              <a:ext cx="1055160" cy="9871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5" descr="Image result for polyéthylène molécule"/>
            <p:cNvPicPr/>
            <p:nvPr/>
          </p:nvPicPr>
          <p:blipFill>
            <a:blip r:embed="rId4"/>
            <a:stretch/>
          </p:blipFill>
          <p:spPr>
            <a:xfrm>
              <a:off x="1280160" y="2298600"/>
              <a:ext cx="1423440" cy="1361520"/>
            </a:xfrm>
            <a:prstGeom prst="rect">
              <a:avLst/>
            </a:prstGeom>
            <a:ln>
              <a:noFill/>
            </a:ln>
          </p:spPr>
        </p:pic>
        <p:sp>
          <p:nvSpPr>
            <p:cNvPr id="48" name="CustomShape 7"/>
            <p:cNvSpPr/>
            <p:nvPr/>
          </p:nvSpPr>
          <p:spPr>
            <a:xfrm>
              <a:off x="3546360" y="3649320"/>
              <a:ext cx="718560" cy="272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Ethylène</a:t>
              </a:r>
              <a:endParaRPr b="0" lang="en-US" sz="1200" spc="-1" strike="noStrike">
                <a:latin typeface="Arial"/>
              </a:endParaRPr>
            </a:p>
          </p:txBody>
        </p:sp>
        <p:sp>
          <p:nvSpPr>
            <p:cNvPr id="49" name="CustomShape 8"/>
            <p:cNvSpPr/>
            <p:nvPr/>
          </p:nvSpPr>
          <p:spPr>
            <a:xfrm>
              <a:off x="1502280" y="3660840"/>
              <a:ext cx="979200" cy="272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Polyéthylène</a:t>
              </a:r>
              <a:endParaRPr b="0" lang="en-US" sz="12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476960" y="4052880"/>
            <a:ext cx="291168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Formation de polyéthylène par polyaddition</a:t>
            </a:r>
            <a:endParaRPr b="0" lang="en-US" sz="1200" spc="-1" strike="noStrike">
              <a:latin typeface="Arial"/>
            </a:endParaRPr>
          </a:p>
        </p:txBody>
      </p:sp>
      <p:grpSp>
        <p:nvGrpSpPr>
          <p:cNvPr id="51" name="Group 2"/>
          <p:cNvGrpSpPr/>
          <p:nvPr/>
        </p:nvGrpSpPr>
        <p:grpSpPr>
          <a:xfrm>
            <a:off x="3526200" y="2210760"/>
            <a:ext cx="4815360" cy="1361520"/>
            <a:chOff x="3526200" y="2210760"/>
            <a:chExt cx="4815360" cy="1361520"/>
          </a:xfrm>
        </p:grpSpPr>
        <p:pic>
          <p:nvPicPr>
            <p:cNvPr id="52" name="Picture 3" descr="Image result for éthylène"/>
            <p:cNvPicPr/>
            <p:nvPr/>
          </p:nvPicPr>
          <p:blipFill>
            <a:blip r:embed="rId1"/>
            <a:stretch/>
          </p:blipFill>
          <p:spPr>
            <a:xfrm>
              <a:off x="4069800" y="2210760"/>
              <a:ext cx="1455840" cy="13615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Picture 5" descr="Image result for polyéthylène molécule"/>
            <p:cNvPicPr/>
            <p:nvPr/>
          </p:nvPicPr>
          <p:blipFill>
            <a:blip r:embed="rId2"/>
            <a:stretch/>
          </p:blipFill>
          <p:spPr>
            <a:xfrm>
              <a:off x="6918120" y="2210760"/>
              <a:ext cx="1423440" cy="1361520"/>
            </a:xfrm>
            <a:prstGeom prst="rect">
              <a:avLst/>
            </a:prstGeom>
            <a:ln>
              <a:noFill/>
            </a:ln>
          </p:spPr>
        </p:pic>
        <p:sp>
          <p:nvSpPr>
            <p:cNvPr id="54" name="CustomShape 3"/>
            <p:cNvSpPr/>
            <p:nvPr/>
          </p:nvSpPr>
          <p:spPr>
            <a:xfrm>
              <a:off x="6042960" y="2630160"/>
              <a:ext cx="357480" cy="51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US" sz="28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=</a:t>
              </a:r>
              <a:endParaRPr b="0" lang="en-US" sz="2800" spc="-1" strike="noStrike">
                <a:latin typeface="Arial"/>
              </a:endParaRPr>
            </a:p>
          </p:txBody>
        </p:sp>
        <p:sp>
          <p:nvSpPr>
            <p:cNvPr id="55" name="CustomShape 4"/>
            <p:cNvSpPr/>
            <p:nvPr/>
          </p:nvSpPr>
          <p:spPr>
            <a:xfrm>
              <a:off x="3526200" y="2630160"/>
              <a:ext cx="363600" cy="51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i="1" lang="en-US" sz="28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</a:t>
              </a:r>
              <a:endParaRPr b="0" lang="en-US" sz="2800" spc="-1" strike="noStrike">
                <a:latin typeface="Arial"/>
              </a:endParaRPr>
            </a:p>
          </p:txBody>
        </p:sp>
      </p:grpSp>
      <p:sp>
        <p:nvSpPr>
          <p:cNvPr id="56" name="CustomShape 5"/>
          <p:cNvSpPr/>
          <p:nvPr/>
        </p:nvSpPr>
        <p:spPr>
          <a:xfrm>
            <a:off x="10846440" y="4603680"/>
            <a:ext cx="1131840" cy="2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n-US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Source : Wikipedia</a:t>
            </a:r>
            <a:endParaRPr b="0" lang="en-US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3903840" y="5122440"/>
            <a:ext cx="440568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Synthèse du nylon 6-10 par polycondensation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9144000" y="6615360"/>
            <a:ext cx="3041280" cy="2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n-US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Source : https://en.wikipedia.org/wiki/Nylon_rope_trick</a:t>
            </a:r>
            <a:endParaRPr b="0" lang="en-US" sz="1000" spc="-1" strike="noStrike">
              <a:latin typeface="Arial"/>
            </a:endParaRPr>
          </a:p>
        </p:txBody>
      </p:sp>
      <p:pic>
        <p:nvPicPr>
          <p:cNvPr id="59" name="" descr=""/>
          <p:cNvPicPr/>
          <p:nvPr/>
        </p:nvPicPr>
        <p:blipFill>
          <a:blip r:embed="rId1"/>
          <a:stretch/>
        </p:blipFill>
        <p:spPr>
          <a:xfrm>
            <a:off x="3111840" y="681480"/>
            <a:ext cx="6336000" cy="4266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2151360" y="2437200"/>
            <a:ext cx="375120" cy="49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2"/>
          <p:cNvSpPr/>
          <p:nvPr/>
        </p:nvSpPr>
        <p:spPr>
          <a:xfrm>
            <a:off x="2615040" y="3617280"/>
            <a:ext cx="56160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Kevlar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7954560" y="3587400"/>
            <a:ext cx="152172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Caoutchouc vulcanisé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1828800" y="5335200"/>
            <a:ext cx="3559320" cy="2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n-US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Source : http://www.societechimiquedefrance.fr/Le-Cyclisme.html</a:t>
            </a:r>
            <a:endParaRPr b="0" lang="en-US" sz="1000" spc="-1" strike="noStrike">
              <a:latin typeface="Arial"/>
            </a:endParaRPr>
          </a:p>
        </p:txBody>
      </p:sp>
      <p:pic>
        <p:nvPicPr>
          <p:cNvPr id="64" name="Image 13" descr="Une image contenant oiseau, arbre, fleur&#10;&#10;Description générée automatiquement"/>
          <p:cNvPicPr/>
          <p:nvPr/>
        </p:nvPicPr>
        <p:blipFill>
          <a:blip r:embed="rId1"/>
          <a:stretch/>
        </p:blipFill>
        <p:spPr>
          <a:xfrm>
            <a:off x="6175440" y="1005840"/>
            <a:ext cx="5080680" cy="2610360"/>
          </a:xfrm>
          <a:prstGeom prst="rect">
            <a:avLst/>
          </a:prstGeom>
          <a:ln>
            <a:noFill/>
          </a:ln>
        </p:spPr>
      </p:pic>
      <p:sp>
        <p:nvSpPr>
          <p:cNvPr id="65" name="CustomShape 5"/>
          <p:cNvSpPr/>
          <p:nvPr/>
        </p:nvSpPr>
        <p:spPr>
          <a:xfrm>
            <a:off x="8024040" y="5303520"/>
            <a:ext cx="3405600" cy="2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n-US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Source : https://pslc.ws/macrog/exp/rubber/sepisode/spill.htm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66" name="CustomShape 6"/>
          <p:cNvSpPr/>
          <p:nvPr/>
        </p:nvSpPr>
        <p:spPr>
          <a:xfrm>
            <a:off x="6520320" y="1456920"/>
            <a:ext cx="1356480" cy="4147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7" name="Image 19" descr="Une image contenant jeu, sport, basket-ball&#10;&#10;Description générée automatiquement"/>
          <p:cNvPicPr/>
          <p:nvPr/>
        </p:nvPicPr>
        <p:blipFill>
          <a:blip r:embed="rId2"/>
          <a:stretch/>
        </p:blipFill>
        <p:spPr>
          <a:xfrm>
            <a:off x="1005840" y="1224360"/>
            <a:ext cx="3781080" cy="2179800"/>
          </a:xfrm>
          <a:prstGeom prst="rect">
            <a:avLst/>
          </a:prstGeom>
          <a:ln>
            <a:noFill/>
          </a:ln>
        </p:spPr>
      </p:pic>
      <p:sp>
        <p:nvSpPr>
          <p:cNvPr id="68" name="CustomShape 7"/>
          <p:cNvSpPr/>
          <p:nvPr/>
        </p:nvSpPr>
        <p:spPr>
          <a:xfrm>
            <a:off x="1769400" y="1319040"/>
            <a:ext cx="1693800" cy="11066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Image 3" descr=""/>
          <p:cNvPicPr/>
          <p:nvPr/>
        </p:nvPicPr>
        <p:blipFill>
          <a:blip r:embed="rId1"/>
          <a:stretch/>
        </p:blipFill>
        <p:spPr>
          <a:xfrm>
            <a:off x="3873240" y="2308320"/>
            <a:ext cx="4081680" cy="2517480"/>
          </a:xfrm>
          <a:prstGeom prst="rect">
            <a:avLst/>
          </a:prstGeom>
          <a:ln>
            <a:noFill/>
          </a:ln>
        </p:spPr>
      </p:pic>
      <p:sp>
        <p:nvSpPr>
          <p:cNvPr id="70" name="CustomShape 1"/>
          <p:cNvSpPr/>
          <p:nvPr/>
        </p:nvSpPr>
        <p:spPr>
          <a:xfrm>
            <a:off x="11009160" y="6470640"/>
            <a:ext cx="1131840" cy="2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n-US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Source : Wikipedia</a:t>
            </a:r>
            <a:endParaRPr b="0" lang="en-US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Image 2" descr=""/>
          <p:cNvPicPr/>
          <p:nvPr/>
        </p:nvPicPr>
        <p:blipFill>
          <a:blip r:embed="rId1"/>
          <a:stretch/>
        </p:blipFill>
        <p:spPr>
          <a:xfrm>
            <a:off x="33120" y="2381760"/>
            <a:ext cx="12144960" cy="1732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Application>LibreOffice/6.4.3.2$Linux_X86_64 LibreOffice_project/40$Build-2</Application>
  <Words>93</Words>
  <Paragraphs>25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2019-10-15T17:44:32Z</dcterms:created>
  <dc:creator>Yohann</dc:creator>
  <dc:description/>
  <dc:language>en-US</dc:language>
  <cp:lastModifiedBy/>
  <dcterms:modified xsi:type="dcterms:W3CDTF">2020-06-01T11:30:54Z</dcterms:modified>
  <cp:revision>15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