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8" r:id="rId8"/>
    <p:sldId id="266" r:id="rId9"/>
    <p:sldId id="267" r:id="rId10"/>
    <p:sldId id="25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E8A9EF-C5F0-4C8F-9694-0C71B719C220}" v="761" dt="2020-04-09T14:49:08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t>09.04.2020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cs typeface="Calibri Light"/>
              </a:rPr>
              <a:t>Diagrammes </a:t>
            </a:r>
            <a:r>
              <a:rPr lang="de-DE" dirty="0" err="1">
                <a:cs typeface="Calibri Light"/>
              </a:rPr>
              <a:t>potentiel</a:t>
            </a:r>
            <a:r>
              <a:rPr lang="de-DE" dirty="0">
                <a:cs typeface="Calibri Light"/>
              </a:rPr>
              <a:t>-pH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0A1C34-60BD-4E91-A00F-8E0A898E5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cs typeface="Calibri Light"/>
              </a:rPr>
              <a:t>Superposition de diagrammes : Fer-Eau</a:t>
            </a:r>
          </a:p>
        </p:txBody>
      </p:sp>
      <p:pic>
        <p:nvPicPr>
          <p:cNvPr id="4" name="Image 4" descr="Une image contenant texte, carte&#10;&#10;Description générée avec un niveau de confiance très élevé">
            <a:extLst>
              <a:ext uri="{FF2B5EF4-FFF2-40B4-BE49-F238E27FC236}">
                <a16:creationId xmlns:a16="http://schemas.microsoft.com/office/drawing/2014/main" id="{C6A8EB5B-676E-45B0-84AA-50E6FA9FAA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4630" y="1347161"/>
            <a:ext cx="5191602" cy="5396872"/>
          </a:xfrm>
        </p:spPr>
      </p:pic>
    </p:spTree>
    <p:extLst>
      <p:ext uri="{BB962C8B-B14F-4D97-AF65-F5344CB8AC3E}">
        <p14:creationId xmlns:p14="http://schemas.microsoft.com/office/powerpoint/2010/main" val="264547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0A1C34-60BD-4E91-A00F-8E0A898E5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cs typeface="Calibri Light"/>
              </a:rPr>
              <a:t>Superposition de diagrammes : Manganèse-eau</a:t>
            </a:r>
          </a:p>
        </p:txBody>
      </p:sp>
      <p:pic>
        <p:nvPicPr>
          <p:cNvPr id="4" name="Image 4" descr="Une image contenant texte, carte&#10;&#10;Description générée avec un niveau de confiance très élevé">
            <a:extLst>
              <a:ext uri="{FF2B5EF4-FFF2-40B4-BE49-F238E27FC236}">
                <a16:creationId xmlns:a16="http://schemas.microsoft.com/office/drawing/2014/main" id="{C6A8EB5B-676E-45B0-84AA-50E6FA9FAA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0116" y="1347161"/>
            <a:ext cx="4840629" cy="5396872"/>
          </a:xfrm>
        </p:spPr>
      </p:pic>
    </p:spTree>
    <p:extLst>
      <p:ext uri="{BB962C8B-B14F-4D97-AF65-F5344CB8AC3E}">
        <p14:creationId xmlns:p14="http://schemas.microsoft.com/office/powerpoint/2010/main" val="826219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B7A3E1-2D70-4BBC-8A29-1C78309E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cs typeface="Calibri Light"/>
              </a:rPr>
              <a:t>Hydrométallurgie : élimination du Fer</a:t>
            </a:r>
          </a:p>
        </p:txBody>
      </p:sp>
      <p:pic>
        <p:nvPicPr>
          <p:cNvPr id="4" name="Image 4" descr="Une image contenant texte, carte&#10;&#10;Description générée avec un niveau de confiance très élevé">
            <a:extLst>
              <a:ext uri="{FF2B5EF4-FFF2-40B4-BE49-F238E27FC236}">
                <a16:creationId xmlns:a16="http://schemas.microsoft.com/office/drawing/2014/main" id="{3CE26D73-19EE-4C08-B749-0D1D8DC593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6142" y="1307855"/>
            <a:ext cx="4929945" cy="5435723"/>
          </a:xfrm>
        </p:spPr>
      </p:pic>
    </p:spTree>
    <p:extLst>
      <p:ext uri="{BB962C8B-B14F-4D97-AF65-F5344CB8AC3E}">
        <p14:creationId xmlns:p14="http://schemas.microsoft.com/office/powerpoint/2010/main" val="2574781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B7A3E1-2D70-4BBC-8A29-1C78309E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cs typeface="Calibri Light"/>
              </a:rPr>
              <a:t>Hydrométallurgie : élimination du Cuivre</a:t>
            </a:r>
          </a:p>
        </p:txBody>
      </p:sp>
      <p:pic>
        <p:nvPicPr>
          <p:cNvPr id="4" name="Image 4" descr="Une image contenant texte, carte&#10;&#10;Description générée avec un niveau de confiance très élevé">
            <a:extLst>
              <a:ext uri="{FF2B5EF4-FFF2-40B4-BE49-F238E27FC236}">
                <a16:creationId xmlns:a16="http://schemas.microsoft.com/office/drawing/2014/main" id="{3CE26D73-19EE-4C08-B749-0D1D8DC593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4701" y="1307855"/>
            <a:ext cx="4732827" cy="5435723"/>
          </a:xfrm>
        </p:spPr>
      </p:pic>
    </p:spTree>
    <p:extLst>
      <p:ext uri="{BB962C8B-B14F-4D97-AF65-F5344CB8AC3E}">
        <p14:creationId xmlns:p14="http://schemas.microsoft.com/office/powerpoint/2010/main" val="210119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F3F19F-C178-4CF4-92DA-F16124E04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cs typeface="Calibri Light"/>
              </a:rPr>
              <a:t>Comment lire un diagramme</a:t>
            </a:r>
            <a:endParaRPr lang="fr-FR" sz="3200">
              <a:cs typeface="Calibri Light"/>
            </a:endParaRPr>
          </a:p>
        </p:txBody>
      </p:sp>
      <p:pic>
        <p:nvPicPr>
          <p:cNvPr id="4" name="Image 4" descr="Une image contenant texte, carte&#10;&#10;Description générée avec un niveau de confiance très élevé">
            <a:extLst>
              <a:ext uri="{FF2B5EF4-FFF2-40B4-BE49-F238E27FC236}">
                <a16:creationId xmlns:a16="http://schemas.microsoft.com/office/drawing/2014/main" id="{875790C9-1666-443C-AE91-4D61988AB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8657" y="467702"/>
            <a:ext cx="6244147" cy="6393105"/>
          </a:xfrm>
        </p:spPr>
      </p:pic>
    </p:spTree>
    <p:extLst>
      <p:ext uri="{BB962C8B-B14F-4D97-AF65-F5344CB8AC3E}">
        <p14:creationId xmlns:p14="http://schemas.microsoft.com/office/powerpoint/2010/main" val="1202781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F3F19F-C178-4CF4-92DA-F16124E04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cs typeface="Calibri Light"/>
              </a:rPr>
              <a:t>Comment lire un diagramme</a:t>
            </a:r>
            <a:endParaRPr lang="fr-FR" sz="3200">
              <a:cs typeface="Calibri Light"/>
            </a:endParaRPr>
          </a:p>
        </p:txBody>
      </p:sp>
      <p:pic>
        <p:nvPicPr>
          <p:cNvPr id="4" name="Image 4" descr="Une image contenant texte, carte&#10;&#10;Description générée avec un niveau de confiance très élevé">
            <a:extLst>
              <a:ext uri="{FF2B5EF4-FFF2-40B4-BE49-F238E27FC236}">
                <a16:creationId xmlns:a16="http://schemas.microsoft.com/office/drawing/2014/main" id="{875790C9-1666-443C-AE91-4D61988AB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8657" y="467702"/>
            <a:ext cx="6244147" cy="6393105"/>
          </a:xfrm>
        </p:spPr>
      </p:pic>
      <p:pic>
        <p:nvPicPr>
          <p:cNvPr id="3" name="Image 4">
            <a:extLst>
              <a:ext uri="{FF2B5EF4-FFF2-40B4-BE49-F238E27FC236}">
                <a16:creationId xmlns:a16="http://schemas.microsoft.com/office/drawing/2014/main" id="{67AFA49F-FD4D-425A-B3A7-3674A1876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358" y="1889613"/>
            <a:ext cx="4550734" cy="138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13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F3F19F-C178-4CF4-92DA-F16124E04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cs typeface="Calibri Light"/>
              </a:rPr>
              <a:t>Comment lire un diagramme</a:t>
            </a:r>
            <a:endParaRPr lang="fr-FR" sz="3200">
              <a:cs typeface="Calibri Light"/>
            </a:endParaRPr>
          </a:p>
        </p:txBody>
      </p:sp>
      <p:pic>
        <p:nvPicPr>
          <p:cNvPr id="4" name="Image 4" descr="Une image contenant texte, carte&#10;&#10;Description générée avec un niveau de confiance très élevé">
            <a:extLst>
              <a:ext uri="{FF2B5EF4-FFF2-40B4-BE49-F238E27FC236}">
                <a16:creationId xmlns:a16="http://schemas.microsoft.com/office/drawing/2014/main" id="{875790C9-1666-443C-AE91-4D61988AB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8657" y="467702"/>
            <a:ext cx="6244147" cy="6393105"/>
          </a:xfrm>
        </p:spPr>
      </p:pic>
      <p:pic>
        <p:nvPicPr>
          <p:cNvPr id="3" name="Image 4">
            <a:extLst>
              <a:ext uri="{FF2B5EF4-FFF2-40B4-BE49-F238E27FC236}">
                <a16:creationId xmlns:a16="http://schemas.microsoft.com/office/drawing/2014/main" id="{67AFA49F-FD4D-425A-B3A7-3674A1876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358" y="1889613"/>
            <a:ext cx="4550734" cy="1382563"/>
          </a:xfrm>
          <a:prstGeom prst="rect">
            <a:avLst/>
          </a:prstGeom>
        </p:spPr>
      </p:pic>
      <p:sp>
        <p:nvSpPr>
          <p:cNvPr id="5" name="ZoneTexte 1">
            <a:extLst>
              <a:ext uri="{FF2B5EF4-FFF2-40B4-BE49-F238E27FC236}">
                <a16:creationId xmlns:a16="http://schemas.microsoft.com/office/drawing/2014/main" id="{5D178018-38A3-4717-BDBB-BE5A36F308F3}"/>
              </a:ext>
            </a:extLst>
          </p:cNvPr>
          <p:cNvSpPr txBox="1"/>
          <p:nvPr/>
        </p:nvSpPr>
        <p:spPr>
          <a:xfrm>
            <a:off x="763773" y="3563679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6"/>
                </a:solidFill>
              </a:rPr>
              <a:t>Frontière verticale = équilibre non </a:t>
            </a:r>
            <a:r>
              <a:rPr lang="fr-FR" dirty="0" err="1">
                <a:solidFill>
                  <a:schemeClr val="accent6"/>
                </a:solidFill>
              </a:rPr>
              <a:t>electrochimique</a:t>
            </a:r>
            <a:endParaRPr lang="fr-FR">
              <a:solidFill>
                <a:schemeClr val="accent6"/>
              </a:solidFill>
              <a:cs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45317D-412E-4E33-A88B-12BEDDAE7066}"/>
              </a:ext>
            </a:extLst>
          </p:cNvPr>
          <p:cNvSpPr/>
          <p:nvPr/>
        </p:nvSpPr>
        <p:spPr>
          <a:xfrm>
            <a:off x="7527186" y="678046"/>
            <a:ext cx="88604" cy="93920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BE9A09-CE6C-4071-B6EC-EC87739911DF}"/>
              </a:ext>
            </a:extLst>
          </p:cNvPr>
          <p:cNvSpPr/>
          <p:nvPr/>
        </p:nvSpPr>
        <p:spPr>
          <a:xfrm>
            <a:off x="9671418" y="4381720"/>
            <a:ext cx="88604" cy="93920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72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F3F19F-C178-4CF4-92DA-F16124E04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cs typeface="Calibri Light"/>
              </a:rPr>
              <a:t>Comment lire un diagramme</a:t>
            </a:r>
            <a:endParaRPr lang="fr-FR" sz="3200">
              <a:cs typeface="Calibri Light"/>
            </a:endParaRPr>
          </a:p>
        </p:txBody>
      </p:sp>
      <p:pic>
        <p:nvPicPr>
          <p:cNvPr id="4" name="Image 4" descr="Une image contenant texte, carte&#10;&#10;Description générée avec un niveau de confiance très élevé">
            <a:extLst>
              <a:ext uri="{FF2B5EF4-FFF2-40B4-BE49-F238E27FC236}">
                <a16:creationId xmlns:a16="http://schemas.microsoft.com/office/drawing/2014/main" id="{875790C9-1666-443C-AE91-4D61988AB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8657" y="467702"/>
            <a:ext cx="6244147" cy="6393105"/>
          </a:xfrm>
        </p:spPr>
      </p:pic>
      <p:pic>
        <p:nvPicPr>
          <p:cNvPr id="3" name="Image 4">
            <a:extLst>
              <a:ext uri="{FF2B5EF4-FFF2-40B4-BE49-F238E27FC236}">
                <a16:creationId xmlns:a16="http://schemas.microsoft.com/office/drawing/2014/main" id="{67AFA49F-FD4D-425A-B3A7-3674A1876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358" y="1889613"/>
            <a:ext cx="4550734" cy="1382563"/>
          </a:xfrm>
          <a:prstGeom prst="rect">
            <a:avLst/>
          </a:prstGeom>
        </p:spPr>
      </p:pic>
      <p:sp>
        <p:nvSpPr>
          <p:cNvPr id="5" name="ZoneTexte 1">
            <a:extLst>
              <a:ext uri="{FF2B5EF4-FFF2-40B4-BE49-F238E27FC236}">
                <a16:creationId xmlns:a16="http://schemas.microsoft.com/office/drawing/2014/main" id="{5D178018-38A3-4717-BDBB-BE5A36F308F3}"/>
              </a:ext>
            </a:extLst>
          </p:cNvPr>
          <p:cNvSpPr txBox="1"/>
          <p:nvPr/>
        </p:nvSpPr>
        <p:spPr>
          <a:xfrm>
            <a:off x="763773" y="3563679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6"/>
                </a:solidFill>
              </a:rPr>
              <a:t>Frontière verticale = équilibre non électrochimique</a:t>
            </a:r>
            <a:endParaRPr lang="fr-FR" dirty="0">
              <a:solidFill>
                <a:schemeClr val="accent6"/>
              </a:solidFill>
              <a:cs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45317D-412E-4E33-A88B-12BEDDAE7066}"/>
              </a:ext>
            </a:extLst>
          </p:cNvPr>
          <p:cNvSpPr/>
          <p:nvPr/>
        </p:nvSpPr>
        <p:spPr>
          <a:xfrm>
            <a:off x="7527186" y="678046"/>
            <a:ext cx="88604" cy="93920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BE9A09-CE6C-4071-B6EC-EC87739911DF}"/>
              </a:ext>
            </a:extLst>
          </p:cNvPr>
          <p:cNvSpPr/>
          <p:nvPr/>
        </p:nvSpPr>
        <p:spPr>
          <a:xfrm>
            <a:off x="9671418" y="4381720"/>
            <a:ext cx="88604" cy="93920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1">
            <a:extLst>
              <a:ext uri="{FF2B5EF4-FFF2-40B4-BE49-F238E27FC236}">
                <a16:creationId xmlns:a16="http://schemas.microsoft.com/office/drawing/2014/main" id="{6D184D6A-5F6A-4CCA-8E41-F586CD3E74B5}"/>
              </a:ext>
            </a:extLst>
          </p:cNvPr>
          <p:cNvSpPr txBox="1"/>
          <p:nvPr/>
        </p:nvSpPr>
        <p:spPr>
          <a:xfrm>
            <a:off x="763773" y="4068725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2"/>
                </a:solidFill>
              </a:rPr>
              <a:t>Frontière horizontale = équilibre non acido-basique</a:t>
            </a:r>
            <a:endParaRPr lang="fr-FR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50679A-0BB2-42F8-9549-169B5F81F4A6}"/>
              </a:ext>
            </a:extLst>
          </p:cNvPr>
          <p:cNvSpPr/>
          <p:nvPr/>
        </p:nvSpPr>
        <p:spPr>
          <a:xfrm>
            <a:off x="6880371" y="1608393"/>
            <a:ext cx="735417" cy="10632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0A8FC6-9DD1-49FD-9BD2-FA6D19B272ED}"/>
              </a:ext>
            </a:extLst>
          </p:cNvPr>
          <p:cNvSpPr/>
          <p:nvPr/>
        </p:nvSpPr>
        <p:spPr>
          <a:xfrm>
            <a:off x="6836068" y="5267765"/>
            <a:ext cx="2835347" cy="974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861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F3F19F-C178-4CF4-92DA-F16124E04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cs typeface="Calibri Light"/>
              </a:rPr>
              <a:t>Comment lire un diagramme</a:t>
            </a:r>
            <a:endParaRPr lang="fr-FR" sz="3200">
              <a:cs typeface="Calibri Light"/>
            </a:endParaRPr>
          </a:p>
        </p:txBody>
      </p:sp>
      <p:pic>
        <p:nvPicPr>
          <p:cNvPr id="4" name="Image 4" descr="Une image contenant texte, carte&#10;&#10;Description générée avec un niveau de confiance très élevé">
            <a:extLst>
              <a:ext uri="{FF2B5EF4-FFF2-40B4-BE49-F238E27FC236}">
                <a16:creationId xmlns:a16="http://schemas.microsoft.com/office/drawing/2014/main" id="{875790C9-1666-443C-AE91-4D61988AB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8657" y="467702"/>
            <a:ext cx="6244147" cy="6393105"/>
          </a:xfrm>
        </p:spPr>
      </p:pic>
      <p:pic>
        <p:nvPicPr>
          <p:cNvPr id="3" name="Image 4">
            <a:extLst>
              <a:ext uri="{FF2B5EF4-FFF2-40B4-BE49-F238E27FC236}">
                <a16:creationId xmlns:a16="http://schemas.microsoft.com/office/drawing/2014/main" id="{67AFA49F-FD4D-425A-B3A7-3674A1876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358" y="1889613"/>
            <a:ext cx="4550734" cy="1382563"/>
          </a:xfrm>
          <a:prstGeom prst="rect">
            <a:avLst/>
          </a:prstGeom>
        </p:spPr>
      </p:pic>
      <p:sp>
        <p:nvSpPr>
          <p:cNvPr id="5" name="ZoneTexte 1">
            <a:extLst>
              <a:ext uri="{FF2B5EF4-FFF2-40B4-BE49-F238E27FC236}">
                <a16:creationId xmlns:a16="http://schemas.microsoft.com/office/drawing/2014/main" id="{5D178018-38A3-4717-BDBB-BE5A36F308F3}"/>
              </a:ext>
            </a:extLst>
          </p:cNvPr>
          <p:cNvSpPr txBox="1"/>
          <p:nvPr/>
        </p:nvSpPr>
        <p:spPr>
          <a:xfrm>
            <a:off x="763773" y="3563679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6"/>
                </a:solidFill>
              </a:rPr>
              <a:t>Frontière verticale = équilibre non électrochimique</a:t>
            </a:r>
            <a:endParaRPr lang="fr-FR" dirty="0">
              <a:solidFill>
                <a:schemeClr val="accent6"/>
              </a:solidFill>
              <a:cs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45317D-412E-4E33-A88B-12BEDDAE7066}"/>
              </a:ext>
            </a:extLst>
          </p:cNvPr>
          <p:cNvSpPr/>
          <p:nvPr/>
        </p:nvSpPr>
        <p:spPr>
          <a:xfrm>
            <a:off x="7527186" y="678046"/>
            <a:ext cx="88604" cy="93920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BE9A09-CE6C-4071-B6EC-EC87739911DF}"/>
              </a:ext>
            </a:extLst>
          </p:cNvPr>
          <p:cNvSpPr/>
          <p:nvPr/>
        </p:nvSpPr>
        <p:spPr>
          <a:xfrm>
            <a:off x="9671418" y="4381720"/>
            <a:ext cx="88604" cy="93920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1">
            <a:extLst>
              <a:ext uri="{FF2B5EF4-FFF2-40B4-BE49-F238E27FC236}">
                <a16:creationId xmlns:a16="http://schemas.microsoft.com/office/drawing/2014/main" id="{6D184D6A-5F6A-4CCA-8E41-F586CD3E74B5}"/>
              </a:ext>
            </a:extLst>
          </p:cNvPr>
          <p:cNvSpPr txBox="1"/>
          <p:nvPr/>
        </p:nvSpPr>
        <p:spPr>
          <a:xfrm>
            <a:off x="763773" y="4068725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2"/>
                </a:solidFill>
              </a:rPr>
              <a:t>Frontière horizontale = équilibre non acido-basique</a:t>
            </a:r>
            <a:endParaRPr lang="fr-FR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50679A-0BB2-42F8-9549-169B5F81F4A6}"/>
              </a:ext>
            </a:extLst>
          </p:cNvPr>
          <p:cNvSpPr/>
          <p:nvPr/>
        </p:nvSpPr>
        <p:spPr>
          <a:xfrm>
            <a:off x="6880371" y="1608393"/>
            <a:ext cx="735417" cy="10632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0A8FC6-9DD1-49FD-9BD2-FA6D19B272ED}"/>
              </a:ext>
            </a:extLst>
          </p:cNvPr>
          <p:cNvSpPr/>
          <p:nvPr/>
        </p:nvSpPr>
        <p:spPr>
          <a:xfrm>
            <a:off x="6836068" y="5267765"/>
            <a:ext cx="2835347" cy="974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">
            <a:extLst>
              <a:ext uri="{FF2B5EF4-FFF2-40B4-BE49-F238E27FC236}">
                <a16:creationId xmlns:a16="http://schemas.microsoft.com/office/drawing/2014/main" id="{3E735EB6-0228-4493-B0AC-02F61AEA3E98}"/>
              </a:ext>
            </a:extLst>
          </p:cNvPr>
          <p:cNvSpPr txBox="1"/>
          <p:nvPr/>
        </p:nvSpPr>
        <p:spPr>
          <a:xfrm>
            <a:off x="763773" y="4573772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FF0000"/>
                </a:solidFill>
              </a:rPr>
              <a:t>Frontière oblique= équilibre mixte</a:t>
            </a:r>
            <a:endParaRPr lang="fr-FR">
              <a:solidFill>
                <a:srgbClr val="FF0000"/>
              </a:solidFill>
              <a:cs typeface="Calibri"/>
            </a:endParaRPr>
          </a:p>
        </p:txBody>
      </p:sp>
      <p:pic>
        <p:nvPicPr>
          <p:cNvPr id="6" name="Image 6" descr="Une image contenant horloge, mètre&#10;&#10;Description générée avec un niveau de confiance très élevé">
            <a:extLst>
              <a:ext uri="{FF2B5EF4-FFF2-40B4-BE49-F238E27FC236}">
                <a16:creationId xmlns:a16="http://schemas.microsoft.com/office/drawing/2014/main" id="{EB4206A3-F2FD-4A7E-8955-47E54A4C61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060000">
            <a:off x="7285075" y="2630130"/>
            <a:ext cx="2743200" cy="21550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045C947-4E60-4250-A69D-00141C461136}"/>
              </a:ext>
            </a:extLst>
          </p:cNvPr>
          <p:cNvSpPr/>
          <p:nvPr/>
        </p:nvSpPr>
        <p:spPr>
          <a:xfrm rot="3120000">
            <a:off x="7029097" y="3025113"/>
            <a:ext cx="3278370" cy="8860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565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F3F19F-C178-4CF4-92DA-F16124E04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cs typeface="Calibri Light"/>
              </a:rPr>
              <a:t>Comment lire un diagramme</a:t>
            </a:r>
            <a:endParaRPr lang="fr-FR" sz="3200">
              <a:cs typeface="Calibri Light"/>
            </a:endParaRPr>
          </a:p>
        </p:txBody>
      </p:sp>
      <p:pic>
        <p:nvPicPr>
          <p:cNvPr id="4" name="Image 4" descr="Une image contenant texte, carte&#10;&#10;Description générée avec un niveau de confiance très élevé">
            <a:extLst>
              <a:ext uri="{FF2B5EF4-FFF2-40B4-BE49-F238E27FC236}">
                <a16:creationId xmlns:a16="http://schemas.microsoft.com/office/drawing/2014/main" id="{875790C9-1666-443C-AE91-4D61988AB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8657" y="467702"/>
            <a:ext cx="6244147" cy="6393105"/>
          </a:xfrm>
        </p:spPr>
      </p:pic>
      <p:pic>
        <p:nvPicPr>
          <p:cNvPr id="3" name="Image 4">
            <a:extLst>
              <a:ext uri="{FF2B5EF4-FFF2-40B4-BE49-F238E27FC236}">
                <a16:creationId xmlns:a16="http://schemas.microsoft.com/office/drawing/2014/main" id="{67AFA49F-FD4D-425A-B3A7-3674A1876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358" y="1889613"/>
            <a:ext cx="4550734" cy="1382563"/>
          </a:xfrm>
          <a:prstGeom prst="rect">
            <a:avLst/>
          </a:prstGeom>
        </p:spPr>
      </p:pic>
      <p:sp>
        <p:nvSpPr>
          <p:cNvPr id="5" name="ZoneTexte 1">
            <a:extLst>
              <a:ext uri="{FF2B5EF4-FFF2-40B4-BE49-F238E27FC236}">
                <a16:creationId xmlns:a16="http://schemas.microsoft.com/office/drawing/2014/main" id="{5D178018-38A3-4717-BDBB-BE5A36F308F3}"/>
              </a:ext>
            </a:extLst>
          </p:cNvPr>
          <p:cNvSpPr txBox="1"/>
          <p:nvPr/>
        </p:nvSpPr>
        <p:spPr>
          <a:xfrm>
            <a:off x="763773" y="3563679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6"/>
                </a:solidFill>
              </a:rPr>
              <a:t>Frontière verticale = équilibre non électrochimique</a:t>
            </a:r>
            <a:endParaRPr lang="fr-FR" dirty="0">
              <a:solidFill>
                <a:schemeClr val="accent6"/>
              </a:solidFill>
              <a:cs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45317D-412E-4E33-A88B-12BEDDAE7066}"/>
              </a:ext>
            </a:extLst>
          </p:cNvPr>
          <p:cNvSpPr/>
          <p:nvPr/>
        </p:nvSpPr>
        <p:spPr>
          <a:xfrm>
            <a:off x="7527186" y="678046"/>
            <a:ext cx="88604" cy="93920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BE9A09-CE6C-4071-B6EC-EC87739911DF}"/>
              </a:ext>
            </a:extLst>
          </p:cNvPr>
          <p:cNvSpPr/>
          <p:nvPr/>
        </p:nvSpPr>
        <p:spPr>
          <a:xfrm>
            <a:off x="9671418" y="4381720"/>
            <a:ext cx="88604" cy="93920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1">
            <a:extLst>
              <a:ext uri="{FF2B5EF4-FFF2-40B4-BE49-F238E27FC236}">
                <a16:creationId xmlns:a16="http://schemas.microsoft.com/office/drawing/2014/main" id="{6D184D6A-5F6A-4CCA-8E41-F586CD3E74B5}"/>
              </a:ext>
            </a:extLst>
          </p:cNvPr>
          <p:cNvSpPr txBox="1"/>
          <p:nvPr/>
        </p:nvSpPr>
        <p:spPr>
          <a:xfrm>
            <a:off x="763773" y="4068725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2"/>
                </a:solidFill>
              </a:rPr>
              <a:t>Frontière horizontale = équilibre non acido-basique</a:t>
            </a:r>
            <a:endParaRPr lang="fr-FR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50679A-0BB2-42F8-9549-169B5F81F4A6}"/>
              </a:ext>
            </a:extLst>
          </p:cNvPr>
          <p:cNvSpPr/>
          <p:nvPr/>
        </p:nvSpPr>
        <p:spPr>
          <a:xfrm>
            <a:off x="6880371" y="1608393"/>
            <a:ext cx="735417" cy="10632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0A8FC6-9DD1-49FD-9BD2-FA6D19B272ED}"/>
              </a:ext>
            </a:extLst>
          </p:cNvPr>
          <p:cNvSpPr/>
          <p:nvPr/>
        </p:nvSpPr>
        <p:spPr>
          <a:xfrm>
            <a:off x="6836068" y="5267765"/>
            <a:ext cx="2835347" cy="974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">
            <a:extLst>
              <a:ext uri="{FF2B5EF4-FFF2-40B4-BE49-F238E27FC236}">
                <a16:creationId xmlns:a16="http://schemas.microsoft.com/office/drawing/2014/main" id="{3E735EB6-0228-4493-B0AC-02F61AEA3E98}"/>
              </a:ext>
            </a:extLst>
          </p:cNvPr>
          <p:cNvSpPr txBox="1"/>
          <p:nvPr/>
        </p:nvSpPr>
        <p:spPr>
          <a:xfrm>
            <a:off x="763773" y="4573772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FF0000"/>
                </a:solidFill>
              </a:rPr>
              <a:t>Frontière oblique= équilibre mixte</a:t>
            </a:r>
            <a:endParaRPr lang="fr-FR">
              <a:solidFill>
                <a:srgbClr val="FF0000"/>
              </a:solidFill>
              <a:cs typeface="Calibri"/>
            </a:endParaRPr>
          </a:p>
        </p:txBody>
      </p:sp>
      <p:pic>
        <p:nvPicPr>
          <p:cNvPr id="6" name="Image 6" descr="Une image contenant horloge, mètre&#10;&#10;Description générée avec un niveau de confiance très élevé">
            <a:extLst>
              <a:ext uri="{FF2B5EF4-FFF2-40B4-BE49-F238E27FC236}">
                <a16:creationId xmlns:a16="http://schemas.microsoft.com/office/drawing/2014/main" id="{EB4206A3-F2FD-4A7E-8955-47E54A4C61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060000">
            <a:off x="7285075" y="2630130"/>
            <a:ext cx="2743200" cy="21550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045C947-4E60-4250-A69D-00141C461136}"/>
              </a:ext>
            </a:extLst>
          </p:cNvPr>
          <p:cNvSpPr/>
          <p:nvPr/>
        </p:nvSpPr>
        <p:spPr>
          <a:xfrm rot="3120000">
            <a:off x="7029097" y="3025113"/>
            <a:ext cx="3278370" cy="8860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6D9E04B-543C-48F5-9C9F-B4AAEA79D518}"/>
              </a:ext>
            </a:extLst>
          </p:cNvPr>
          <p:cNvSpPr txBox="1"/>
          <p:nvPr/>
        </p:nvSpPr>
        <p:spPr>
          <a:xfrm>
            <a:off x="1772" y="6487632"/>
            <a:ext cx="362924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Attention à la convention de tracé !</a:t>
            </a:r>
            <a:endParaRPr lang="fr-FR" dirty="0">
              <a:solidFill>
                <a:srgbClr val="0070C0"/>
              </a:solidFill>
              <a:cs typeface="Calibri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5F7AFDD-532C-45C8-B681-E7FE03AA5581}"/>
              </a:ext>
            </a:extLst>
          </p:cNvPr>
          <p:cNvSpPr txBox="1"/>
          <p:nvPr/>
        </p:nvSpPr>
        <p:spPr>
          <a:xfrm>
            <a:off x="9757144" y="737190"/>
            <a:ext cx="232675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@</a:t>
            </a:r>
            <a:r>
              <a:rPr lang="fr-FR" dirty="0" err="1">
                <a:solidFill>
                  <a:srgbClr val="0070C0"/>
                </a:solidFill>
              </a:rPr>
              <a:t>c</a:t>
            </a:r>
            <a:r>
              <a:rPr lang="fr-FR" baseline="-25000" dirty="0" err="1">
                <a:solidFill>
                  <a:srgbClr val="0070C0"/>
                </a:solidFill>
              </a:rPr>
              <a:t>tot</a:t>
            </a:r>
            <a:r>
              <a:rPr lang="fr-FR" dirty="0">
                <a:solidFill>
                  <a:srgbClr val="0070C0"/>
                </a:solidFill>
              </a:rPr>
              <a:t>(Fe)=10</a:t>
            </a:r>
            <a:r>
              <a:rPr lang="fr-FR" baseline="30000" dirty="0">
                <a:solidFill>
                  <a:srgbClr val="0070C0"/>
                </a:solidFill>
              </a:rPr>
              <a:t>-2</a:t>
            </a:r>
            <a:r>
              <a:rPr lang="fr-FR" dirty="0">
                <a:solidFill>
                  <a:srgbClr val="0070C0"/>
                </a:solidFill>
              </a:rPr>
              <a:t>mol/L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1257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F3F19F-C178-4CF4-92DA-F16124E04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cs typeface="Calibri Light"/>
              </a:rPr>
              <a:t>Comment</a:t>
            </a:r>
            <a:r>
              <a:rPr lang="fr-FR" sz="3200" dirty="0">
                <a:ea typeface="+mj-lt"/>
                <a:cs typeface="+mj-lt"/>
              </a:rPr>
              <a:t> lire un diagramme</a:t>
            </a:r>
          </a:p>
        </p:txBody>
      </p:sp>
      <p:pic>
        <p:nvPicPr>
          <p:cNvPr id="4" name="Image 4" descr="Une image contenant texte, carte&#10;&#10;Description générée avec un niveau de confiance très élevé">
            <a:extLst>
              <a:ext uri="{FF2B5EF4-FFF2-40B4-BE49-F238E27FC236}">
                <a16:creationId xmlns:a16="http://schemas.microsoft.com/office/drawing/2014/main" id="{875790C9-1666-443C-AE91-4D61988AB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8657" y="467702"/>
            <a:ext cx="6244147" cy="6393105"/>
          </a:xfrm>
        </p:spPr>
      </p:pic>
      <p:pic>
        <p:nvPicPr>
          <p:cNvPr id="3" name="Image 4">
            <a:extLst>
              <a:ext uri="{FF2B5EF4-FFF2-40B4-BE49-F238E27FC236}">
                <a16:creationId xmlns:a16="http://schemas.microsoft.com/office/drawing/2014/main" id="{67AFA49F-FD4D-425A-B3A7-3674A1876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358" y="1889613"/>
            <a:ext cx="4550734" cy="1382563"/>
          </a:xfrm>
          <a:prstGeom prst="rect">
            <a:avLst/>
          </a:prstGeom>
        </p:spPr>
      </p:pic>
      <p:sp>
        <p:nvSpPr>
          <p:cNvPr id="5" name="ZoneTexte 1">
            <a:extLst>
              <a:ext uri="{FF2B5EF4-FFF2-40B4-BE49-F238E27FC236}">
                <a16:creationId xmlns:a16="http://schemas.microsoft.com/office/drawing/2014/main" id="{5D178018-38A3-4717-BDBB-BE5A36F308F3}"/>
              </a:ext>
            </a:extLst>
          </p:cNvPr>
          <p:cNvSpPr txBox="1"/>
          <p:nvPr/>
        </p:nvSpPr>
        <p:spPr>
          <a:xfrm>
            <a:off x="763773" y="3563679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000000"/>
                </a:solidFill>
              </a:rPr>
              <a:t>Frontière verticale = équilibre non électrochimique</a:t>
            </a:r>
            <a:endParaRPr lang="fr-FR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9" name="ZoneTexte 1">
            <a:extLst>
              <a:ext uri="{FF2B5EF4-FFF2-40B4-BE49-F238E27FC236}">
                <a16:creationId xmlns:a16="http://schemas.microsoft.com/office/drawing/2014/main" id="{6D184D6A-5F6A-4CCA-8E41-F586CD3E74B5}"/>
              </a:ext>
            </a:extLst>
          </p:cNvPr>
          <p:cNvSpPr txBox="1"/>
          <p:nvPr/>
        </p:nvSpPr>
        <p:spPr>
          <a:xfrm>
            <a:off x="763773" y="4068725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000000"/>
                </a:solidFill>
              </a:rPr>
              <a:t>Frontière horizontale = équilibre non acido-basique</a:t>
            </a:r>
            <a:endParaRPr lang="fr-FR">
              <a:solidFill>
                <a:srgbClr val="000000"/>
              </a:solidFill>
              <a:cs typeface="Calibri"/>
            </a:endParaRPr>
          </a:p>
        </p:txBody>
      </p:sp>
      <p:sp>
        <p:nvSpPr>
          <p:cNvPr id="12" name="ZoneTexte 1">
            <a:extLst>
              <a:ext uri="{FF2B5EF4-FFF2-40B4-BE49-F238E27FC236}">
                <a16:creationId xmlns:a16="http://schemas.microsoft.com/office/drawing/2014/main" id="{3E735EB6-0228-4493-B0AC-02F61AEA3E98}"/>
              </a:ext>
            </a:extLst>
          </p:cNvPr>
          <p:cNvSpPr txBox="1"/>
          <p:nvPr/>
        </p:nvSpPr>
        <p:spPr>
          <a:xfrm>
            <a:off x="763773" y="4573772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000000"/>
                </a:solidFill>
              </a:rPr>
              <a:t>Frontière oblique= équilibre mixte</a:t>
            </a:r>
            <a:endParaRPr lang="fr-FR">
              <a:solidFill>
                <a:srgbClr val="000000"/>
              </a:solidFill>
              <a:cs typeface="Calibri"/>
            </a:endParaRP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ACCB85-5540-4C01-846A-D9FCBF4EC1BA}"/>
              </a:ext>
            </a:extLst>
          </p:cNvPr>
          <p:cNvCxnSpPr/>
          <p:nvPr/>
        </p:nvCxnSpPr>
        <p:spPr>
          <a:xfrm flipV="1">
            <a:off x="6383078" y="1741968"/>
            <a:ext cx="453656" cy="5652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9BDBB4D5-96AF-432B-9CBA-546FFBA9359B}"/>
              </a:ext>
            </a:extLst>
          </p:cNvPr>
          <p:cNvCxnSpPr>
            <a:cxnSpLocks/>
          </p:cNvCxnSpPr>
          <p:nvPr/>
        </p:nvCxnSpPr>
        <p:spPr>
          <a:xfrm flipV="1">
            <a:off x="6338775" y="5392479"/>
            <a:ext cx="453656" cy="5652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057CBCC6-6E91-4DE5-97CC-63D6B11EA353}"/>
              </a:ext>
            </a:extLst>
          </p:cNvPr>
          <p:cNvCxnSpPr>
            <a:cxnSpLocks/>
          </p:cNvCxnSpPr>
          <p:nvPr/>
        </p:nvCxnSpPr>
        <p:spPr>
          <a:xfrm flipV="1">
            <a:off x="6383077" y="900223"/>
            <a:ext cx="453656" cy="5652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2530AE57-7D16-4261-BFC0-58FCC99EE127}"/>
              </a:ext>
            </a:extLst>
          </p:cNvPr>
          <p:cNvCxnSpPr/>
          <p:nvPr/>
        </p:nvCxnSpPr>
        <p:spPr>
          <a:xfrm>
            <a:off x="6915814" y="837535"/>
            <a:ext cx="912627" cy="1151858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7AE04E48-6F93-482B-97CF-58192D2C107F}"/>
              </a:ext>
            </a:extLst>
          </p:cNvPr>
          <p:cNvCxnSpPr>
            <a:cxnSpLocks/>
          </p:cNvCxnSpPr>
          <p:nvPr/>
        </p:nvCxnSpPr>
        <p:spPr>
          <a:xfrm>
            <a:off x="6942396" y="3212141"/>
            <a:ext cx="4935277" cy="2108787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FA5E140A-155B-4213-AABB-7BAC67C6DDFD}"/>
              </a:ext>
            </a:extLst>
          </p:cNvPr>
          <p:cNvCxnSpPr>
            <a:cxnSpLocks/>
          </p:cNvCxnSpPr>
          <p:nvPr/>
        </p:nvCxnSpPr>
        <p:spPr>
          <a:xfrm>
            <a:off x="6942396" y="4133629"/>
            <a:ext cx="4935277" cy="2108787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2760DC96-393C-481F-A6BC-A5D52AE18A0F}"/>
              </a:ext>
            </a:extLst>
          </p:cNvPr>
          <p:cNvCxnSpPr>
            <a:cxnSpLocks/>
          </p:cNvCxnSpPr>
          <p:nvPr/>
        </p:nvCxnSpPr>
        <p:spPr>
          <a:xfrm flipV="1">
            <a:off x="6383078" y="3283688"/>
            <a:ext cx="453656" cy="5652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25AB83C3-0BAD-4C60-8613-6B26ECFF0EE4}"/>
              </a:ext>
            </a:extLst>
          </p:cNvPr>
          <p:cNvCxnSpPr>
            <a:cxnSpLocks/>
          </p:cNvCxnSpPr>
          <p:nvPr/>
        </p:nvCxnSpPr>
        <p:spPr>
          <a:xfrm flipV="1">
            <a:off x="6427379" y="4169735"/>
            <a:ext cx="453656" cy="5652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1">
            <a:extLst>
              <a:ext uri="{FF2B5EF4-FFF2-40B4-BE49-F238E27FC236}">
                <a16:creationId xmlns:a16="http://schemas.microsoft.com/office/drawing/2014/main" id="{BBC8B070-3E62-45CB-85E3-9FE7BF1BB914}"/>
              </a:ext>
            </a:extLst>
          </p:cNvPr>
          <p:cNvSpPr txBox="1"/>
          <p:nvPr/>
        </p:nvSpPr>
        <p:spPr>
          <a:xfrm>
            <a:off x="763772" y="5140841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Lire un </a:t>
            </a:r>
            <a:r>
              <a:rPr lang="en-US" dirty="0" err="1">
                <a:solidFill>
                  <a:srgbClr val="FF0000"/>
                </a:solidFill>
                <a:ea typeface="+mn-lt"/>
                <a:cs typeface="+mn-lt"/>
              </a:rPr>
              <a:t>potentiel</a:t>
            </a:r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 standard = intersection à pH=0</a:t>
            </a:r>
            <a:endParaRPr lang="fr-FR">
              <a:solidFill>
                <a:srgbClr val="FF0000"/>
              </a:solidFill>
              <a:ea typeface="+mn-lt"/>
              <a:cs typeface="+mn-lt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DB7F314-40D9-46DF-AC6E-FC3DD9B0A2F2}"/>
              </a:ext>
            </a:extLst>
          </p:cNvPr>
          <p:cNvSpPr txBox="1"/>
          <p:nvPr/>
        </p:nvSpPr>
        <p:spPr>
          <a:xfrm>
            <a:off x="9757144" y="737190"/>
            <a:ext cx="232675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/>
              <a:t>@</a:t>
            </a:r>
            <a:r>
              <a:rPr lang="fr-FR" dirty="0" err="1"/>
              <a:t>c</a:t>
            </a:r>
            <a:r>
              <a:rPr lang="fr-FR" baseline="-25000" dirty="0" err="1"/>
              <a:t>tot</a:t>
            </a:r>
            <a:r>
              <a:rPr lang="fr-FR" dirty="0"/>
              <a:t>(Fe)=10</a:t>
            </a:r>
            <a:r>
              <a:rPr lang="fr-FR" baseline="30000" dirty="0"/>
              <a:t>-2</a:t>
            </a:r>
            <a:r>
              <a:rPr lang="fr-FR" dirty="0"/>
              <a:t>mol/L</a:t>
            </a:r>
            <a:endParaRPr lang="fr-FR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2500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F3F19F-C178-4CF4-92DA-F16124E04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cs typeface="Calibri Light"/>
              </a:rPr>
              <a:t>Comment</a:t>
            </a:r>
            <a:r>
              <a:rPr lang="fr-FR" sz="3200" dirty="0">
                <a:ea typeface="+mj-lt"/>
                <a:cs typeface="+mj-lt"/>
              </a:rPr>
              <a:t> lire un diagramme</a:t>
            </a:r>
          </a:p>
        </p:txBody>
      </p:sp>
      <p:pic>
        <p:nvPicPr>
          <p:cNvPr id="4" name="Image 4" descr="Une image contenant texte, carte&#10;&#10;Description générée avec un niveau de confiance très élevé">
            <a:extLst>
              <a:ext uri="{FF2B5EF4-FFF2-40B4-BE49-F238E27FC236}">
                <a16:creationId xmlns:a16="http://schemas.microsoft.com/office/drawing/2014/main" id="{875790C9-1666-443C-AE91-4D61988AB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48657" y="467702"/>
            <a:ext cx="6244147" cy="6393105"/>
          </a:xfrm>
        </p:spPr>
      </p:pic>
      <p:pic>
        <p:nvPicPr>
          <p:cNvPr id="3" name="Image 4">
            <a:extLst>
              <a:ext uri="{FF2B5EF4-FFF2-40B4-BE49-F238E27FC236}">
                <a16:creationId xmlns:a16="http://schemas.microsoft.com/office/drawing/2014/main" id="{67AFA49F-FD4D-425A-B3A7-3674A1876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358" y="1889613"/>
            <a:ext cx="4550734" cy="1382563"/>
          </a:xfrm>
          <a:prstGeom prst="rect">
            <a:avLst/>
          </a:prstGeom>
        </p:spPr>
      </p:pic>
      <p:sp>
        <p:nvSpPr>
          <p:cNvPr id="5" name="ZoneTexte 1">
            <a:extLst>
              <a:ext uri="{FF2B5EF4-FFF2-40B4-BE49-F238E27FC236}">
                <a16:creationId xmlns:a16="http://schemas.microsoft.com/office/drawing/2014/main" id="{5D178018-38A3-4717-BDBB-BE5A36F308F3}"/>
              </a:ext>
            </a:extLst>
          </p:cNvPr>
          <p:cNvSpPr txBox="1"/>
          <p:nvPr/>
        </p:nvSpPr>
        <p:spPr>
          <a:xfrm>
            <a:off x="763773" y="3563679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000000"/>
                </a:solidFill>
              </a:rPr>
              <a:t>Frontière verticale = équilibre non électrochimique</a:t>
            </a:r>
            <a:endParaRPr lang="fr-FR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9" name="ZoneTexte 1">
            <a:extLst>
              <a:ext uri="{FF2B5EF4-FFF2-40B4-BE49-F238E27FC236}">
                <a16:creationId xmlns:a16="http://schemas.microsoft.com/office/drawing/2014/main" id="{6D184D6A-5F6A-4CCA-8E41-F586CD3E74B5}"/>
              </a:ext>
            </a:extLst>
          </p:cNvPr>
          <p:cNvSpPr txBox="1"/>
          <p:nvPr/>
        </p:nvSpPr>
        <p:spPr>
          <a:xfrm>
            <a:off x="763773" y="4068725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000000"/>
                </a:solidFill>
              </a:rPr>
              <a:t>Frontière horizontale = équilibre non acido-basique</a:t>
            </a:r>
            <a:endParaRPr lang="fr-FR">
              <a:solidFill>
                <a:srgbClr val="000000"/>
              </a:solidFill>
              <a:cs typeface="Calibri"/>
            </a:endParaRPr>
          </a:p>
        </p:txBody>
      </p:sp>
      <p:sp>
        <p:nvSpPr>
          <p:cNvPr id="12" name="ZoneTexte 1">
            <a:extLst>
              <a:ext uri="{FF2B5EF4-FFF2-40B4-BE49-F238E27FC236}">
                <a16:creationId xmlns:a16="http://schemas.microsoft.com/office/drawing/2014/main" id="{3E735EB6-0228-4493-B0AC-02F61AEA3E98}"/>
              </a:ext>
            </a:extLst>
          </p:cNvPr>
          <p:cNvSpPr txBox="1"/>
          <p:nvPr/>
        </p:nvSpPr>
        <p:spPr>
          <a:xfrm>
            <a:off x="763773" y="4573772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000000"/>
                </a:solidFill>
              </a:rPr>
              <a:t>Frontière oblique= équilibre mixte</a:t>
            </a:r>
            <a:endParaRPr lang="fr-FR">
              <a:solidFill>
                <a:srgbClr val="000000"/>
              </a:solidFill>
              <a:cs typeface="Calibri"/>
            </a:endParaRP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2530AE57-7D16-4261-BFC0-58FCC99EE127}"/>
              </a:ext>
            </a:extLst>
          </p:cNvPr>
          <p:cNvCxnSpPr/>
          <p:nvPr/>
        </p:nvCxnSpPr>
        <p:spPr>
          <a:xfrm>
            <a:off x="7562627" y="695768"/>
            <a:ext cx="1" cy="3393555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7AE04E48-6F93-482B-97CF-58192D2C107F}"/>
              </a:ext>
            </a:extLst>
          </p:cNvPr>
          <p:cNvCxnSpPr>
            <a:cxnSpLocks/>
          </p:cNvCxnSpPr>
          <p:nvPr/>
        </p:nvCxnSpPr>
        <p:spPr>
          <a:xfrm>
            <a:off x="9715721" y="4089327"/>
            <a:ext cx="8859" cy="1240461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1">
            <a:extLst>
              <a:ext uri="{FF2B5EF4-FFF2-40B4-BE49-F238E27FC236}">
                <a16:creationId xmlns:a16="http://schemas.microsoft.com/office/drawing/2014/main" id="{BBC8B070-3E62-45CB-85E3-9FE7BF1BB914}"/>
              </a:ext>
            </a:extLst>
          </p:cNvPr>
          <p:cNvSpPr txBox="1"/>
          <p:nvPr/>
        </p:nvSpPr>
        <p:spPr>
          <a:xfrm>
            <a:off x="763772" y="5140841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ea typeface="+mn-lt"/>
                <a:cs typeface="+mn-lt"/>
              </a:rPr>
              <a:t>Lire un </a:t>
            </a:r>
            <a:r>
              <a:rPr lang="en-US" dirty="0" err="1">
                <a:ea typeface="+mn-lt"/>
                <a:cs typeface="+mn-lt"/>
              </a:rPr>
              <a:t>potentiel</a:t>
            </a:r>
            <a:r>
              <a:rPr lang="en-US" dirty="0">
                <a:ea typeface="+mn-lt"/>
                <a:cs typeface="+mn-lt"/>
              </a:rPr>
              <a:t> standard = intersection à pH=0</a:t>
            </a:r>
            <a:endParaRPr lang="fr-FR" dirty="0">
              <a:ea typeface="+mn-lt"/>
              <a:cs typeface="+mn-lt"/>
            </a:endParaRPr>
          </a:p>
        </p:txBody>
      </p:sp>
      <p:sp>
        <p:nvSpPr>
          <p:cNvPr id="22" name="ZoneTexte 1">
            <a:extLst>
              <a:ext uri="{FF2B5EF4-FFF2-40B4-BE49-F238E27FC236}">
                <a16:creationId xmlns:a16="http://schemas.microsoft.com/office/drawing/2014/main" id="{286ACEF7-7900-4FF3-BEE9-95EFA6A38855}"/>
              </a:ext>
            </a:extLst>
          </p:cNvPr>
          <p:cNvSpPr txBox="1"/>
          <p:nvPr/>
        </p:nvSpPr>
        <p:spPr>
          <a:xfrm>
            <a:off x="763772" y="5645887"/>
            <a:ext cx="51443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Lire un </a:t>
            </a:r>
            <a:r>
              <a:rPr lang="en-US" dirty="0" err="1">
                <a:solidFill>
                  <a:srgbClr val="FF0000"/>
                </a:solidFill>
                <a:ea typeface="+mn-lt"/>
                <a:cs typeface="+mn-lt"/>
              </a:rPr>
              <a:t>pKs</a:t>
            </a:r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ea typeface="+mn-lt"/>
                <a:cs typeface="+mn-lt"/>
              </a:rPr>
              <a:t>ou</a:t>
            </a:r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ea typeface="+mn-lt"/>
                <a:cs typeface="+mn-lt"/>
              </a:rPr>
              <a:t>pKa</a:t>
            </a:r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 = </a:t>
            </a:r>
            <a:r>
              <a:rPr lang="en-US" dirty="0" err="1">
                <a:solidFill>
                  <a:srgbClr val="FF0000"/>
                </a:solidFill>
                <a:ea typeface="+mn-lt"/>
                <a:cs typeface="+mn-lt"/>
              </a:rPr>
              <a:t>droites</a:t>
            </a:r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ea typeface="+mn-lt"/>
                <a:cs typeface="+mn-lt"/>
              </a:rPr>
              <a:t>verticales</a:t>
            </a:r>
            <a:endParaRPr lang="en-US" dirty="0">
              <a:solidFill>
                <a:srgbClr val="FF0000"/>
              </a:solidFill>
              <a:ea typeface="+mn-lt"/>
              <a:cs typeface="+mn-lt"/>
            </a:endParaRP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50AD6DC1-B465-4C6A-9486-CCBF357D1F61}"/>
              </a:ext>
            </a:extLst>
          </p:cNvPr>
          <p:cNvCxnSpPr>
            <a:cxnSpLocks/>
          </p:cNvCxnSpPr>
          <p:nvPr/>
        </p:nvCxnSpPr>
        <p:spPr>
          <a:xfrm flipV="1">
            <a:off x="7065334" y="4116572"/>
            <a:ext cx="453656" cy="5652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4A3ED652-AE2E-4F7B-905B-96E14EA2A775}"/>
              </a:ext>
            </a:extLst>
          </p:cNvPr>
          <p:cNvCxnSpPr>
            <a:cxnSpLocks/>
          </p:cNvCxnSpPr>
          <p:nvPr/>
        </p:nvCxnSpPr>
        <p:spPr>
          <a:xfrm flipV="1">
            <a:off x="9227287" y="4116572"/>
            <a:ext cx="453656" cy="5652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03EE730A-556D-46E7-AAAD-D6E3CD3E72C3}"/>
              </a:ext>
            </a:extLst>
          </p:cNvPr>
          <p:cNvSpPr txBox="1"/>
          <p:nvPr/>
        </p:nvSpPr>
        <p:spPr>
          <a:xfrm>
            <a:off x="9757144" y="737190"/>
            <a:ext cx="232675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/>
              <a:t>@</a:t>
            </a:r>
            <a:r>
              <a:rPr lang="fr-FR" dirty="0" err="1"/>
              <a:t>c</a:t>
            </a:r>
            <a:r>
              <a:rPr lang="fr-FR" baseline="-25000" dirty="0" err="1"/>
              <a:t>tot</a:t>
            </a:r>
            <a:r>
              <a:rPr lang="fr-FR" dirty="0"/>
              <a:t>(Fe)=10</a:t>
            </a:r>
            <a:r>
              <a:rPr lang="fr-FR" baseline="30000" dirty="0"/>
              <a:t>-2</a:t>
            </a:r>
            <a:r>
              <a:rPr lang="fr-FR" dirty="0"/>
              <a:t>mol/L</a:t>
            </a:r>
            <a:endParaRPr lang="fr-FR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8885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Diagrammes potentiel-pH</vt:lpstr>
      <vt:lpstr>Comment lire un diagramme</vt:lpstr>
      <vt:lpstr>Comment lire un diagramme</vt:lpstr>
      <vt:lpstr>Comment lire un diagramme</vt:lpstr>
      <vt:lpstr>Comment lire un diagramme</vt:lpstr>
      <vt:lpstr>Comment lire un diagramme</vt:lpstr>
      <vt:lpstr>Comment lire un diagramme</vt:lpstr>
      <vt:lpstr>Comment lire un diagramme</vt:lpstr>
      <vt:lpstr>Comment lire un diagramme</vt:lpstr>
      <vt:lpstr>Superposition de diagrammes : Fer-Eau</vt:lpstr>
      <vt:lpstr>Superposition de diagrammes : Manganèse-eau</vt:lpstr>
      <vt:lpstr>Hydrométallurgie : élimination du Fer</vt:lpstr>
      <vt:lpstr>Hydrométallurgie : élimination du Cuivre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239</cp:revision>
  <dcterms:created xsi:type="dcterms:W3CDTF">2020-04-09T13:56:46Z</dcterms:created>
  <dcterms:modified xsi:type="dcterms:W3CDTF">2020-04-09T14:49:32Z</dcterms:modified>
</cp:coreProperties>
</file>